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75" y="4636400"/>
            <a:ext cx="9144000" cy="5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256960" y="1187048"/>
            <a:ext cx="1094856" cy="356807"/>
            <a:chOff x="0" y="0"/>
            <a:chExt cx="2077525" cy="676925"/>
          </a:xfrm>
        </p:grpSpPr>
        <p:sp>
          <p:nvSpPr>
            <p:cNvPr id="20" name="Shape 20"/>
            <p:cNvSpPr/>
            <p:nvPr/>
          </p:nvSpPr>
          <p:spPr>
            <a:xfrm>
              <a:off x="0" y="0"/>
              <a:ext cx="511375" cy="524800"/>
            </a:xfrm>
            <a:custGeom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540400" y="187300"/>
              <a:ext cx="339200" cy="337950"/>
            </a:xfrm>
            <a:custGeom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910400" y="187300"/>
              <a:ext cx="339200" cy="337950"/>
            </a:xfrm>
            <a:custGeom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280400" y="187325"/>
              <a:ext cx="323850" cy="489600"/>
            </a:xfrm>
            <a:custGeom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1655750" y="20000"/>
              <a:ext cx="74250" cy="495000"/>
            </a:xfrm>
            <a:custGeom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1765825" y="187275"/>
              <a:ext cx="311700" cy="337950"/>
            </a:xfrm>
            <a:custGeom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/>
        </p:nvSpPr>
        <p:spPr>
          <a:xfrm>
            <a:off x="129750" y="4796225"/>
            <a:ext cx="356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lnSpc>
                <a:spcPct val="95000"/>
              </a:lnSpc>
              <a:spcBef>
                <a:spcPts val="0"/>
              </a:spcBef>
              <a:buNone/>
            </a:pPr>
            <a:r>
              <a:rPr lang="en"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Confidential + Proprietary</a:t>
            </a:r>
          </a:p>
        </p:txBody>
      </p:sp>
      <p:sp>
        <p:nvSpPr>
          <p:cNvPr id="27" name="Shape 27"/>
          <p:cNvSpPr txBox="1"/>
          <p:nvPr>
            <p:ph type="ctrTitle"/>
          </p:nvPr>
        </p:nvSpPr>
        <p:spPr>
          <a:xfrm>
            <a:off x="129758" y="304800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8" name="Shape 28"/>
          <p:cNvSpPr txBox="1"/>
          <p:nvPr>
            <p:ph idx="1" type="subTitle"/>
          </p:nvPr>
        </p:nvSpPr>
        <p:spPr>
          <a:xfrm>
            <a:off x="129750" y="2394350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80900" y="1106125"/>
            <a:ext cx="87822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80900" y="3152225"/>
            <a:ext cx="87822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84" name="Shape 8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11" name="Shape 1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12" name="Shape 1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75" y="4636400"/>
            <a:ext cx="9144000" cy="50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2" name="Shape 32"/>
          <p:cNvGrpSpPr/>
          <p:nvPr/>
        </p:nvGrpSpPr>
        <p:grpSpPr>
          <a:xfrm>
            <a:off x="176223" y="4848071"/>
            <a:ext cx="532885" cy="173631"/>
            <a:chOff x="0" y="0"/>
            <a:chExt cx="2077525" cy="676925"/>
          </a:xfrm>
        </p:grpSpPr>
        <p:sp>
          <p:nvSpPr>
            <p:cNvPr id="33" name="Shape 33"/>
            <p:cNvSpPr/>
            <p:nvPr/>
          </p:nvSpPr>
          <p:spPr>
            <a:xfrm>
              <a:off x="0" y="0"/>
              <a:ext cx="511375" cy="524800"/>
            </a:xfrm>
            <a:custGeom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540400" y="187300"/>
              <a:ext cx="339200" cy="337950"/>
            </a:xfrm>
            <a:custGeom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910400" y="187300"/>
              <a:ext cx="339200" cy="337950"/>
            </a:xfrm>
            <a:custGeom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280400" y="187325"/>
              <a:ext cx="323850" cy="489600"/>
            </a:xfrm>
            <a:custGeom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1655750" y="20000"/>
              <a:ext cx="74250" cy="495000"/>
            </a:xfrm>
            <a:custGeom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1765825" y="187275"/>
              <a:ext cx="311700" cy="337950"/>
            </a:xfrm>
            <a:custGeom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/>
        </p:nvSpPr>
        <p:spPr>
          <a:xfrm>
            <a:off x="5085675" y="4796225"/>
            <a:ext cx="356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</a:pP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Confidential + Proprietary</a:t>
            </a:r>
          </a:p>
        </p:txBody>
      </p:sp>
      <p:sp>
        <p:nvSpPr>
          <p:cNvPr id="40" name="Shape 40"/>
          <p:cNvSpPr txBox="1"/>
          <p:nvPr>
            <p:ph type="title"/>
          </p:nvPr>
        </p:nvSpPr>
        <p:spPr>
          <a:xfrm>
            <a:off x="176225" y="703050"/>
            <a:ext cx="4022100" cy="3649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180900" y="1143700"/>
            <a:ext cx="87822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80900" y="1143700"/>
            <a:ext cx="4122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840395" y="1143700"/>
            <a:ext cx="4122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180900" y="447950"/>
            <a:ext cx="5867400" cy="755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180900" y="128195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180900" y="456800"/>
            <a:ext cx="87822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60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5085675" y="4796225"/>
            <a:ext cx="356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</a:pP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Confidential + Proprietary</a:t>
            </a:r>
          </a:p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x="178563" y="446900"/>
            <a:ext cx="4045200" cy="953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176225" y="1454750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3534336" y="2402400"/>
            <a:ext cx="3930000" cy="274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85361" y="2773950"/>
            <a:ext cx="3211500" cy="2188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oogl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176223" y="4848071"/>
            <a:ext cx="532885" cy="173631"/>
            <a:chOff x="0" y="0"/>
            <a:chExt cx="2077525" cy="676925"/>
          </a:xfrm>
        </p:grpSpPr>
        <p:sp>
          <p:nvSpPr>
            <p:cNvPr id="7" name="Shape 7"/>
            <p:cNvSpPr/>
            <p:nvPr/>
          </p:nvSpPr>
          <p:spPr>
            <a:xfrm>
              <a:off x="0" y="0"/>
              <a:ext cx="511375" cy="524800"/>
            </a:xfrm>
            <a:custGeom>
              <a:pathLst>
                <a:path extrusionOk="0" h="20992" w="20455">
                  <a:moveTo>
                    <a:pt x="10700" y="12450"/>
                  </a:moveTo>
                  <a:lnTo>
                    <a:pt x="10700" y="9583"/>
                  </a:lnTo>
                  <a:lnTo>
                    <a:pt x="20300" y="9583"/>
                  </a:lnTo>
                  <a:cubicBezTo>
                    <a:pt x="20398" y="10088"/>
                    <a:pt x="20455" y="10690"/>
                    <a:pt x="20455" y="11341"/>
                  </a:cubicBezTo>
                  <a:cubicBezTo>
                    <a:pt x="20455" y="13491"/>
                    <a:pt x="19866" y="16154"/>
                    <a:pt x="17972" y="18048"/>
                  </a:cubicBezTo>
                  <a:cubicBezTo>
                    <a:pt x="16129" y="19968"/>
                    <a:pt x="13773" y="20992"/>
                    <a:pt x="10650" y="20992"/>
                  </a:cubicBezTo>
                  <a:cubicBezTo>
                    <a:pt x="4864" y="20993"/>
                    <a:pt x="0" y="16282"/>
                    <a:pt x="0" y="10496"/>
                  </a:cubicBezTo>
                  <a:cubicBezTo>
                    <a:pt x="0" y="4710"/>
                    <a:pt x="4864" y="0"/>
                    <a:pt x="10650" y="0"/>
                  </a:cubicBezTo>
                  <a:cubicBezTo>
                    <a:pt x="13850" y="0"/>
                    <a:pt x="16129" y="1254"/>
                    <a:pt x="17844" y="2893"/>
                  </a:cubicBezTo>
                  <a:lnTo>
                    <a:pt x="15822" y="4915"/>
                  </a:lnTo>
                  <a:cubicBezTo>
                    <a:pt x="14593" y="3763"/>
                    <a:pt x="12929" y="2867"/>
                    <a:pt x="10651" y="2867"/>
                  </a:cubicBezTo>
                  <a:cubicBezTo>
                    <a:pt x="6427" y="2867"/>
                    <a:pt x="3124" y="6272"/>
                    <a:pt x="3124" y="10496"/>
                  </a:cubicBezTo>
                  <a:cubicBezTo>
                    <a:pt x="3124" y="14720"/>
                    <a:pt x="6427" y="18125"/>
                    <a:pt x="10651" y="18125"/>
                  </a:cubicBezTo>
                  <a:cubicBezTo>
                    <a:pt x="13390" y="18125"/>
                    <a:pt x="14952" y="17024"/>
                    <a:pt x="15950" y="16026"/>
                  </a:cubicBezTo>
                  <a:cubicBezTo>
                    <a:pt x="16764" y="15213"/>
                    <a:pt x="17299" y="14046"/>
                    <a:pt x="17507" y="12450"/>
                  </a:cubicBezTo>
                  <a:lnTo>
                    <a:pt x="10700" y="124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540400" y="187300"/>
              <a:ext cx="339200" cy="337950"/>
            </a:xfrm>
            <a:custGeom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910400" y="187300"/>
              <a:ext cx="339200" cy="337950"/>
            </a:xfrm>
            <a:custGeom>
              <a:pathLst>
                <a:path extrusionOk="0" h="13518" w="13568">
                  <a:moveTo>
                    <a:pt x="13568" y="6759"/>
                  </a:moveTo>
                  <a:cubicBezTo>
                    <a:pt x="13568" y="10650"/>
                    <a:pt x="10522" y="13518"/>
                    <a:pt x="6784" y="13518"/>
                  </a:cubicBezTo>
                  <a:cubicBezTo>
                    <a:pt x="3046" y="13518"/>
                    <a:pt x="0" y="10651"/>
                    <a:pt x="0" y="6759"/>
                  </a:cubicBezTo>
                  <a:cubicBezTo>
                    <a:pt x="0" y="2842"/>
                    <a:pt x="3046" y="0"/>
                    <a:pt x="6784" y="0"/>
                  </a:cubicBezTo>
                  <a:cubicBezTo>
                    <a:pt x="10522" y="0"/>
                    <a:pt x="13568" y="2842"/>
                    <a:pt x="13568" y="6759"/>
                  </a:cubicBezTo>
                  <a:close/>
                  <a:moveTo>
                    <a:pt x="10599" y="6759"/>
                  </a:moveTo>
                  <a:cubicBezTo>
                    <a:pt x="10599" y="4327"/>
                    <a:pt x="8833" y="2663"/>
                    <a:pt x="6785" y="2663"/>
                  </a:cubicBezTo>
                  <a:cubicBezTo>
                    <a:pt x="4737" y="2663"/>
                    <a:pt x="2970" y="4327"/>
                    <a:pt x="2970" y="6759"/>
                  </a:cubicBezTo>
                  <a:cubicBezTo>
                    <a:pt x="2970" y="9165"/>
                    <a:pt x="4736" y="10855"/>
                    <a:pt x="6785" y="10855"/>
                  </a:cubicBezTo>
                  <a:cubicBezTo>
                    <a:pt x="8832" y="10855"/>
                    <a:pt x="10599" y="9165"/>
                    <a:pt x="10599" y="67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1280400" y="187325"/>
              <a:ext cx="323850" cy="489600"/>
            </a:xfrm>
            <a:custGeom>
              <a:pathLst>
                <a:path extrusionOk="0" h="19584" w="12954">
                  <a:moveTo>
                    <a:pt x="12954" y="409"/>
                  </a:moveTo>
                  <a:lnTo>
                    <a:pt x="12954" y="12544"/>
                  </a:lnTo>
                  <a:cubicBezTo>
                    <a:pt x="12954" y="17536"/>
                    <a:pt x="10010" y="19584"/>
                    <a:pt x="6528" y="19584"/>
                  </a:cubicBezTo>
                  <a:cubicBezTo>
                    <a:pt x="3251" y="19584"/>
                    <a:pt x="1280" y="17382"/>
                    <a:pt x="537" y="15590"/>
                  </a:cubicBezTo>
                  <a:lnTo>
                    <a:pt x="3123" y="14515"/>
                  </a:lnTo>
                  <a:cubicBezTo>
                    <a:pt x="3584" y="15616"/>
                    <a:pt x="4710" y="16922"/>
                    <a:pt x="6528" y="16922"/>
                  </a:cubicBezTo>
                  <a:cubicBezTo>
                    <a:pt x="8755" y="16922"/>
                    <a:pt x="10138" y="15539"/>
                    <a:pt x="10138" y="12954"/>
                  </a:cubicBezTo>
                  <a:lnTo>
                    <a:pt x="10138" y="11981"/>
                  </a:lnTo>
                  <a:lnTo>
                    <a:pt x="10036" y="11981"/>
                  </a:lnTo>
                  <a:cubicBezTo>
                    <a:pt x="9370" y="12800"/>
                    <a:pt x="8090" y="13517"/>
                    <a:pt x="6477" y="13517"/>
                  </a:cubicBezTo>
                  <a:cubicBezTo>
                    <a:pt x="3098" y="13517"/>
                    <a:pt x="0" y="10573"/>
                    <a:pt x="0" y="6784"/>
                  </a:cubicBezTo>
                  <a:cubicBezTo>
                    <a:pt x="0" y="2969"/>
                    <a:pt x="3098" y="0"/>
                    <a:pt x="6477" y="0"/>
                  </a:cubicBezTo>
                  <a:cubicBezTo>
                    <a:pt x="8090" y="0"/>
                    <a:pt x="9370" y="717"/>
                    <a:pt x="10036" y="1511"/>
                  </a:cubicBezTo>
                  <a:lnTo>
                    <a:pt x="10138" y="1511"/>
                  </a:lnTo>
                  <a:lnTo>
                    <a:pt x="10138" y="409"/>
                  </a:lnTo>
                  <a:lnTo>
                    <a:pt x="12954" y="409"/>
                  </a:lnTo>
                  <a:close/>
                  <a:moveTo>
                    <a:pt x="10343" y="6784"/>
                  </a:moveTo>
                  <a:cubicBezTo>
                    <a:pt x="10343" y="4403"/>
                    <a:pt x="8756" y="2662"/>
                    <a:pt x="6733" y="2662"/>
                  </a:cubicBezTo>
                  <a:cubicBezTo>
                    <a:pt x="4685" y="2662"/>
                    <a:pt x="2970" y="4403"/>
                    <a:pt x="2970" y="6784"/>
                  </a:cubicBezTo>
                  <a:cubicBezTo>
                    <a:pt x="2970" y="9139"/>
                    <a:pt x="4685" y="10855"/>
                    <a:pt x="6733" y="10855"/>
                  </a:cubicBezTo>
                  <a:cubicBezTo>
                    <a:pt x="8755" y="10854"/>
                    <a:pt x="10343" y="9139"/>
                    <a:pt x="10343" y="67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1655750" y="20000"/>
              <a:ext cx="74250" cy="495000"/>
            </a:xfrm>
            <a:custGeom>
              <a:pathLst>
                <a:path extrusionOk="0" h="19800" w="2970">
                  <a:moveTo>
                    <a:pt x="2970" y="0"/>
                  </a:moveTo>
                  <a:lnTo>
                    <a:pt x="2970" y="19800"/>
                  </a:lnTo>
                  <a:lnTo>
                    <a:pt x="0" y="19800"/>
                  </a:lnTo>
                  <a:lnTo>
                    <a:pt x="0" y="0"/>
                  </a:lnTo>
                  <a:lnTo>
                    <a:pt x="29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765825" y="187275"/>
              <a:ext cx="311700" cy="337950"/>
            </a:xfrm>
            <a:custGeom>
              <a:pathLst>
                <a:path extrusionOk="0" h="13518" w="12468">
                  <a:moveTo>
                    <a:pt x="10035" y="8987"/>
                  </a:moveTo>
                  <a:lnTo>
                    <a:pt x="12339" y="10523"/>
                  </a:lnTo>
                  <a:cubicBezTo>
                    <a:pt x="11596" y="11624"/>
                    <a:pt x="9804" y="13518"/>
                    <a:pt x="6707" y="13518"/>
                  </a:cubicBezTo>
                  <a:cubicBezTo>
                    <a:pt x="2867" y="13518"/>
                    <a:pt x="0" y="10548"/>
                    <a:pt x="0" y="6759"/>
                  </a:cubicBezTo>
                  <a:cubicBezTo>
                    <a:pt x="0" y="2739"/>
                    <a:pt x="2893" y="0"/>
                    <a:pt x="6375" y="0"/>
                  </a:cubicBezTo>
                  <a:cubicBezTo>
                    <a:pt x="9882" y="0"/>
                    <a:pt x="11598" y="2791"/>
                    <a:pt x="12161" y="4301"/>
                  </a:cubicBezTo>
                  <a:lnTo>
                    <a:pt x="12468" y="5069"/>
                  </a:lnTo>
                  <a:lnTo>
                    <a:pt x="3431" y="8807"/>
                  </a:lnTo>
                  <a:cubicBezTo>
                    <a:pt x="4122" y="10164"/>
                    <a:pt x="5198" y="10855"/>
                    <a:pt x="6708" y="10855"/>
                  </a:cubicBezTo>
                  <a:cubicBezTo>
                    <a:pt x="8217" y="10856"/>
                    <a:pt x="9267" y="10114"/>
                    <a:pt x="10035" y="8987"/>
                  </a:cubicBezTo>
                  <a:close/>
                  <a:moveTo>
                    <a:pt x="2943" y="6555"/>
                  </a:moveTo>
                  <a:lnTo>
                    <a:pt x="8985" y="4046"/>
                  </a:lnTo>
                  <a:cubicBezTo>
                    <a:pt x="8652" y="3201"/>
                    <a:pt x="7654" y="2612"/>
                    <a:pt x="6476" y="2612"/>
                  </a:cubicBezTo>
                  <a:cubicBezTo>
                    <a:pt x="4966" y="2613"/>
                    <a:pt x="2867" y="3944"/>
                    <a:pt x="2943" y="65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Shape 13"/>
          <p:cNvSpPr txBox="1"/>
          <p:nvPr/>
        </p:nvSpPr>
        <p:spPr>
          <a:xfrm>
            <a:off x="5085675" y="4796225"/>
            <a:ext cx="356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</a:pPr>
            <a:r>
              <a:rPr lang="en"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Confidential + Proprietary</a:t>
            </a:r>
          </a:p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oboto"/>
              <a:buNone/>
              <a:defRPr sz="2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180900" y="1143700"/>
            <a:ext cx="878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2.png"/><Relationship Id="rId6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rive.google.com/file/d/0B_gbdnHZXspbUkswQ1M4dlh4MFE/view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google.com/accessibility" TargetMode="External"/><Relationship Id="rId4" Type="http://schemas.openxmlformats.org/officeDocument/2006/relationships/hyperlink" Target="http://google.com/assistan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returnondisability.com/wp-content/uploads/2012/09/The%20Global%20Economics%20of%20Disability%20-%202013%20Annual%20Report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ctrTitle"/>
          </p:nvPr>
        </p:nvSpPr>
        <p:spPr>
          <a:xfrm>
            <a:off x="129758" y="304800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Google, AI and Home Automation</a:t>
            </a:r>
          </a:p>
        </p:txBody>
      </p:sp>
      <p:sp>
        <p:nvSpPr>
          <p:cNvPr id="128" name="Shape 128"/>
          <p:cNvSpPr txBox="1"/>
          <p:nvPr>
            <p:ph idx="1" type="subTitle"/>
          </p:nvPr>
        </p:nvSpPr>
        <p:spPr>
          <a:xfrm>
            <a:off x="129750" y="2394350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Kiran Kaja (kkaja@google.com)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2546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All your devices. One Assistant.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152475"/>
            <a:ext cx="40080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Meet your Google Assistant on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200">
                <a:solidFill>
                  <a:srgbClr val="000000"/>
                </a:solidFill>
              </a:rPr>
              <a:t>Google Home/Home Mini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200">
                <a:solidFill>
                  <a:srgbClr val="000000"/>
                </a:solidFill>
              </a:rPr>
              <a:t>3p speakers from Sony, JBL, etc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200">
                <a:solidFill>
                  <a:srgbClr val="000000"/>
                </a:solidFill>
              </a:rPr>
              <a:t>Pixel/Pixel 2, a phone by Google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200">
                <a:solidFill>
                  <a:srgbClr val="000000"/>
                </a:solidFill>
              </a:rPr>
              <a:t>Android devices running Android Marshmallow and above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200">
                <a:solidFill>
                  <a:srgbClr val="000000"/>
                </a:solidFill>
              </a:rPr>
              <a:t>iOS devices via Google Assistant app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200">
                <a:solidFill>
                  <a:srgbClr val="000000"/>
                </a:solidFill>
              </a:rPr>
              <a:t>Android TV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200">
                <a:solidFill>
                  <a:srgbClr val="000000"/>
                </a:solidFill>
              </a:rPr>
              <a:t>Google Allo</a:t>
            </a:r>
          </a:p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200">
                <a:solidFill>
                  <a:srgbClr val="000000"/>
                </a:solidFill>
              </a:rPr>
              <a:t>Android Wear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descr="Google Pixel XL smartphone"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3125" y="3365450"/>
            <a:ext cx="2815875" cy="1581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home "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175" y="1094750"/>
            <a:ext cx="1551077" cy="1843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Allo app "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2024" y="1649925"/>
            <a:ext cx="1893299" cy="336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1040" y="0"/>
            <a:ext cx="554192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Discover What You Can Do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11700" y="1265700"/>
            <a:ext cx="8520600" cy="3303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Just say “Ok Google, what can you do?” or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Go to the Explore tab in the Assistant app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Icon in the top right corner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Accessibility Meets Usability: Enable Microphone Beeps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311700" y="1415250"/>
            <a:ext cx="8520600" cy="31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2400"/>
              <a:t>Google Home can play audio beeps when you say “Ok Google” and when you stop speaking.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" sz="2400"/>
              <a:t>Go to the Google Home app &gt; Main Menu/hamburger menu &gt; Devices &gt; [your device] Settings &gt; Accessibility and enable the options you want.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ct val="100000"/>
            </a:pPr>
            <a:r>
              <a:rPr lang="en" sz="2400"/>
              <a:t>Intended primarily as an accessibility feature but used by a large number of regular users too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Accessibility Meets Usability: Typing Mode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Chat with Assistant by typing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Android and iOS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Essential for speech and hearing impaired users</a:t>
            </a:r>
          </a:p>
          <a:p>
            <a:pPr indent="-317500" lvl="1" marL="914400">
              <a:spcBef>
                <a:spcPts val="0"/>
              </a:spcBef>
              <a:buSzPct val="100000"/>
            </a:pPr>
            <a:r>
              <a:rPr lang="en"/>
              <a:t>But also useful for everyone in public spaces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445025"/>
            <a:ext cx="8739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Hands-free and Eyes-free Control for Smart Devices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1610350"/>
            <a:ext cx="8520600" cy="295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chemeClr val="dk1"/>
                </a:solidFill>
              </a:rPr>
              <a:t>Google Assistant works with 150+ smart home brands and  controls 1000+ products 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Just use your voice to control a range of devices around your home: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Thermostats 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Lights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Plugs or switches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Locks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Home appliances e.g. washers, dryers, </a:t>
            </a:r>
            <a:r>
              <a:rPr lang="en" sz="2400">
                <a:solidFill>
                  <a:srgbClr val="000000"/>
                </a:solidFill>
              </a:rPr>
              <a:t>vacuums</a:t>
            </a:r>
            <a:r>
              <a:rPr lang="en" sz="2400">
                <a:solidFill>
                  <a:srgbClr val="000000"/>
                </a:solidFill>
              </a:rPr>
              <a:t> and ovens (coming soon)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000000"/>
                </a:solidFill>
              </a:rPr>
              <a:t>Thermostats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“Ok Google, Make it warmer/cooler.”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“Ok Google, "Set the temperature to 72.”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“Ok Google, Turn on the heat/cooling.”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“Ok Google, what is the living room temperature?”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Lights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“Ok Google, turn on/off kitchen light.”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400">
                <a:solidFill>
                  <a:srgbClr val="000000"/>
                </a:solidFill>
              </a:rPr>
              <a:t>“Ok Google, dim the living room lights.”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400">
                <a:solidFill>
                  <a:srgbClr val="000000"/>
                </a:solidFill>
              </a:rPr>
              <a:t>“Ok Google, turn off all lights.”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400">
                <a:solidFill>
                  <a:srgbClr val="000000"/>
                </a:solidFill>
              </a:rPr>
              <a:t>“Ok Google, are the bedroom lights on?”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Plugs or Switches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11700" y="1325325"/>
            <a:ext cx="8520600" cy="3233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“Ok Google, turn on/off living room fan.” (Fan needs to be plugged into a smart plug).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Multi Room Support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11700" y="1377900"/>
            <a:ext cx="8520600" cy="3191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Create rooms within Google Assistant &gt; Home Control settings.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Add smart devices to rooms and control them as a group.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“Ok Google, turn off bedroom lights.”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Home Control In Action</a:t>
            </a:r>
          </a:p>
        </p:txBody>
      </p:sp>
      <p:sp>
        <p:nvSpPr>
          <p:cNvPr id="241" name="Shape 241" title="Google Home with lights and music.mp4">
            <a:hlinkClick r:id="rId3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Google’s Mission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180900" y="1143700"/>
            <a:ext cx="87822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</a:pPr>
            <a:r>
              <a:rPr lang="en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“Organize the world's information and make it universally accessible and useful.”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00000"/>
              <a:buFont typeface="Arial"/>
            </a:pPr>
            <a:r>
              <a:rPr lang="en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Access to information &amp; technology can have profound impact on lives of disabled people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u="sng">
                <a:solidFill>
                  <a:schemeClr val="hlink"/>
                </a:solidFill>
                <a:hlinkClick r:id="rId3"/>
              </a:rPr>
              <a:t>google.com/accessibility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 u="sng">
                <a:solidFill>
                  <a:schemeClr val="hlink"/>
                </a:solidFill>
                <a:hlinkClick r:id="rId4"/>
              </a:rPr>
              <a:t>google.com/assistant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180900" y="446900"/>
            <a:ext cx="87822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Accessibility Makes Business Sense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180900" y="1143700"/>
            <a:ext cx="87822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</a:pPr>
            <a:r>
              <a:rPr lang="en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Over 1.3 billion disabled people in the world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</a:pPr>
            <a:r>
              <a:rPr lang="en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2.4 billion people including immediate friends &amp; family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</a:pPr>
            <a:r>
              <a:rPr lang="en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Disabled people outnumber hispanic &amp; 8-14 year olds in the US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Arial"/>
            </a:pPr>
            <a:r>
              <a:rPr lang="en" sz="20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Control over potentially $8 Trillion of annual disposable income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Accessibility Benefits Everyone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6895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925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900"/>
              <a:t>Good contrast between text and background helps low vision users</a:t>
            </a:r>
          </a:p>
          <a:p>
            <a:pPr indent="-34925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900"/>
              <a:t>But also makes it easier to read in the sunlight for everyone</a:t>
            </a:r>
          </a:p>
          <a:p>
            <a:pPr indent="-34925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900"/>
              <a:t>Robust eyes-free voice interface helps blind &amp; motor impaired users</a:t>
            </a:r>
          </a:p>
          <a:p>
            <a:pPr indent="-34925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900"/>
              <a:t>But also makes everyone multitask better</a:t>
            </a:r>
          </a:p>
          <a:p>
            <a:pPr indent="-34925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900"/>
              <a:t>e.g. Listen to your agenda for tomorrow while changing your baby</a:t>
            </a:r>
          </a:p>
          <a:p>
            <a:pPr indent="-34925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900"/>
              <a:t>Accessibility problems of yesterday are mainstream breakthroughs of today e.g.</a:t>
            </a:r>
          </a:p>
          <a:p>
            <a:pPr indent="-34925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900"/>
              <a:t>Auto complete &amp; speech recognition: designed to make it easier for disabled people to use computers</a:t>
            </a:r>
          </a:p>
          <a:p>
            <a:pPr indent="-349250" lvl="1" marL="914400" rtl="0">
              <a:spcBef>
                <a:spcPts val="0"/>
              </a:spcBef>
              <a:buSzPct val="100000"/>
            </a:pPr>
            <a:r>
              <a:rPr lang="en" sz="1900"/>
              <a:t>Flatbed scanner, Optical Character Recognition &amp; TTS: designed to help blind people read printed material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AI First Approach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Contextual information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Machine learning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/>
              <a:t>using intelligent technology to improve customer experience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AI and ML Is Everywhere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Speech recognition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Text to speech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Computer vision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/>
              <a:t>Predictive text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Practical Uses of AI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Search and sort photos in Google Photos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Youtube auto captions (including background sounds)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Gmail suggested replies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AI and Accessibility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Automatic language switching with TTS in Android O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/>
              <a:t>Face recognition in Android Camera app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178825"/>
            <a:ext cx="8520600" cy="838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Introducing Google Assistant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268750" y="1017625"/>
            <a:ext cx="3733500" cy="389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rgbClr val="000000"/>
                </a:solidFill>
              </a:rPr>
              <a:t>Meet your Google Assistant. Ask it questions. Tell it to do things. It’s your own personal Google, always ready to help.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500">
                <a:solidFill>
                  <a:srgbClr val="000000"/>
                </a:solidFill>
              </a:rPr>
              <a:t>Google Home: voice-activated speaker powered by the Google Assistant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500">
                <a:solidFill>
                  <a:srgbClr val="000000"/>
                </a:solidFill>
              </a:rPr>
              <a:t>Google Pixel 2:</a:t>
            </a:r>
            <a:r>
              <a:rPr lang="en" sz="1500">
                <a:solidFill>
                  <a:srgbClr val="000000"/>
                </a:solidFill>
              </a:rPr>
              <a:t> The phone with the Google Assistant built in.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rgbClr val="000000"/>
                </a:solidFill>
              </a:rPr>
              <a:t>To start, just say </a:t>
            </a:r>
            <a:r>
              <a:rPr b="1" lang="en" sz="1500">
                <a:solidFill>
                  <a:srgbClr val="000000"/>
                </a:solidFill>
              </a:rPr>
              <a:t>“Ok Google” </a:t>
            </a:r>
            <a:r>
              <a:rPr lang="en" sz="1500">
                <a:solidFill>
                  <a:srgbClr val="000000"/>
                </a:solidFill>
              </a:rPr>
              <a:t>or touch and hold the Home button Or squeeze. With Talkback running, double tap and hold the Home button.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002250" y="1017625"/>
            <a:ext cx="4880100" cy="3661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500">
                <a:solidFill>
                  <a:srgbClr val="000000"/>
                </a:solidFill>
              </a:rPr>
              <a:t>Things that Google Assistant can do include:</a:t>
            </a: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500">
                <a:solidFill>
                  <a:srgbClr val="000000"/>
                </a:solidFill>
              </a:rPr>
              <a:t>Send messages - Text Maya "see you in 5"</a:t>
            </a: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500">
                <a:solidFill>
                  <a:srgbClr val="000000"/>
                </a:solidFill>
              </a:rPr>
              <a:t>Set Reminders: Remind me to do laundry when I get home</a:t>
            </a: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500">
                <a:solidFill>
                  <a:srgbClr val="000000"/>
                </a:solidFill>
              </a:rPr>
              <a:t>Daily briefing: Tell me about my day</a:t>
            </a: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500">
                <a:solidFill>
                  <a:srgbClr val="000000"/>
                </a:solidFill>
              </a:rPr>
              <a:t>Flights: When is my flight to Chicago?</a:t>
            </a: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500">
                <a:solidFill>
                  <a:srgbClr val="000000"/>
                </a:solidFill>
              </a:rPr>
              <a:t>Restaurant reservations: Reserve a table at Quartino</a:t>
            </a: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500">
                <a:solidFill>
                  <a:srgbClr val="000000"/>
                </a:solidFill>
              </a:rPr>
              <a:t>Photos: Show my photos of sunsets/ Photos: Take a selfie</a:t>
            </a: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500">
                <a:solidFill>
                  <a:srgbClr val="000000"/>
                </a:solidFill>
              </a:rPr>
              <a:t>Music: Play some jazz</a:t>
            </a: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500">
                <a:solidFill>
                  <a:srgbClr val="000000"/>
                </a:solidFill>
              </a:rPr>
              <a:t>Control your smart home devices</a:t>
            </a:r>
          </a:p>
          <a:p>
            <a:pPr indent="-32385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500">
                <a:solidFill>
                  <a:srgbClr val="000000"/>
                </a:solidFill>
              </a:rPr>
              <a:t>And much more...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oogle">
  <a:themeElements>
    <a:clrScheme name="Google">
      <a:dk1>
        <a:srgbClr val="4285F4"/>
      </a:dk1>
      <a:lt1>
        <a:srgbClr val="FFFFFF"/>
      </a:lt1>
      <a:dk2>
        <a:srgbClr val="666666"/>
      </a:dk2>
      <a:lt2>
        <a:srgbClr val="BDBDBD"/>
      </a:lt2>
      <a:accent1>
        <a:srgbClr val="0277BD"/>
      </a:accent1>
      <a:accent2>
        <a:srgbClr val="34A853"/>
      </a:accent2>
      <a:accent3>
        <a:srgbClr val="EA4335"/>
      </a:accent3>
      <a:accent4>
        <a:srgbClr val="FF9800"/>
      </a:accent4>
      <a:accent5>
        <a:srgbClr val="4FC3F7"/>
      </a:accent5>
      <a:accent6>
        <a:srgbClr val="FBBC05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