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96" r:id="rId5"/>
  </p:sldMasterIdLst>
  <p:notesMasterIdLst>
    <p:notesMasterId r:id="rId20"/>
  </p:notesMasterIdLst>
  <p:sldIdLst>
    <p:sldId id="324" r:id="rId6"/>
    <p:sldId id="394" r:id="rId7"/>
    <p:sldId id="395" r:id="rId8"/>
    <p:sldId id="398" r:id="rId9"/>
    <p:sldId id="399" r:id="rId10"/>
    <p:sldId id="423" r:id="rId11"/>
    <p:sldId id="403" r:id="rId12"/>
    <p:sldId id="404" r:id="rId13"/>
    <p:sldId id="401" r:id="rId14"/>
    <p:sldId id="425" r:id="rId15"/>
    <p:sldId id="427" r:id="rId16"/>
    <p:sldId id="416" r:id="rId17"/>
    <p:sldId id="429" r:id="rId18"/>
    <p:sldId id="430" r:id="rId19"/>
  </p:sldIdLst>
  <p:sldSz cx="9144000" cy="6858000" type="letter"/>
  <p:notesSz cx="6858000" cy="9144000"/>
  <p:custDataLst>
    <p:tags r:id="rId2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64B1"/>
    <a:srgbClr val="A3D35A"/>
    <a:srgbClr val="0957C3"/>
    <a:srgbClr val="003399"/>
    <a:srgbClr val="0033CC"/>
    <a:srgbClr val="0000FF"/>
    <a:srgbClr val="800080"/>
    <a:srgbClr val="660066"/>
    <a:srgbClr val="CC8A3E"/>
    <a:srgbClr val="243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565" autoAdjust="0"/>
    <p:restoredTop sz="86481" autoAdjust="0"/>
  </p:normalViewPr>
  <p:slideViewPr>
    <p:cSldViewPr snapToGrid="0">
      <p:cViewPr varScale="1">
        <p:scale>
          <a:sx n="60" d="100"/>
          <a:sy n="60" d="100"/>
        </p:scale>
        <p:origin x="184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42" Type="http://schemas.microsoft.com/office/2016/11/relationships/changesInfo" Target="changesInfos/changesInfo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on Spencer" userId="794911ad4c5b9ef8" providerId="LiveId" clId="{311F305F-715E-4430-99BF-F67DBD164967}"/>
    <pc:docChg chg="delSld modSld">
      <pc:chgData name="Sharon Spencer" userId="794911ad4c5b9ef8" providerId="LiveId" clId="{311F305F-715E-4430-99BF-F67DBD164967}" dt="2017-10-30T18:13:50.448" v="152" actId="2696"/>
      <pc:docMkLst>
        <pc:docMk/>
      </pc:docMkLst>
      <pc:sldChg chg="del">
        <pc:chgData name="Sharon Spencer" userId="794911ad4c5b9ef8" providerId="LiveId" clId="{311F305F-715E-4430-99BF-F67DBD164967}" dt="2017-10-30T18:03:32.332" v="0" actId="2696"/>
        <pc:sldMkLst>
          <pc:docMk/>
          <pc:sldMk cId="407005773" sldId="397"/>
        </pc:sldMkLst>
      </pc:sldChg>
      <pc:sldChg chg="modSp">
        <pc:chgData name="Sharon Spencer" userId="794911ad4c5b9ef8" providerId="LiveId" clId="{311F305F-715E-4430-99BF-F67DBD164967}" dt="2017-10-30T18:05:49.836" v="23" actId="20577"/>
        <pc:sldMkLst>
          <pc:docMk/>
          <pc:sldMk cId="3579202430" sldId="401"/>
        </pc:sldMkLst>
        <pc:spChg chg="mod">
          <ac:chgData name="Sharon Spencer" userId="794911ad4c5b9ef8" providerId="LiveId" clId="{311F305F-715E-4430-99BF-F67DBD164967}" dt="2017-10-30T18:05:49.836" v="23" actId="20577"/>
          <ac:spMkLst>
            <pc:docMk/>
            <pc:sldMk cId="3579202430" sldId="401"/>
            <ac:spMk id="3" creationId="{00000000-0000-0000-0000-000000000000}"/>
          </ac:spMkLst>
        </pc:spChg>
      </pc:sldChg>
      <pc:sldChg chg="del">
        <pc:chgData name="Sharon Spencer" userId="794911ad4c5b9ef8" providerId="LiveId" clId="{311F305F-715E-4430-99BF-F67DBD164967}" dt="2017-10-30T18:12:36.999" v="151" actId="2696"/>
        <pc:sldMkLst>
          <pc:docMk/>
          <pc:sldMk cId="538558168" sldId="402"/>
        </pc:sldMkLst>
      </pc:sldChg>
      <pc:sldChg chg="modSp">
        <pc:chgData name="Sharon Spencer" userId="794911ad4c5b9ef8" providerId="LiveId" clId="{311F305F-715E-4430-99BF-F67DBD164967}" dt="2017-10-30T18:06:32.435" v="50" actId="20577"/>
        <pc:sldMkLst>
          <pc:docMk/>
          <pc:sldMk cId="2771682991" sldId="403"/>
        </pc:sldMkLst>
        <pc:spChg chg="mod">
          <ac:chgData name="Sharon Spencer" userId="794911ad4c5b9ef8" providerId="LiveId" clId="{311F305F-715E-4430-99BF-F67DBD164967}" dt="2017-10-30T18:06:32.435" v="50" actId="20577"/>
          <ac:spMkLst>
            <pc:docMk/>
            <pc:sldMk cId="2771682991" sldId="403"/>
            <ac:spMk id="3" creationId="{00000000-0000-0000-0000-000000000000}"/>
          </ac:spMkLst>
        </pc:spChg>
      </pc:sldChg>
      <pc:sldChg chg="modSp">
        <pc:chgData name="Sharon Spencer" userId="794911ad4c5b9ef8" providerId="LiveId" clId="{311F305F-715E-4430-99BF-F67DBD164967}" dt="2017-10-30T18:07:48.463" v="131" actId="20577"/>
        <pc:sldMkLst>
          <pc:docMk/>
          <pc:sldMk cId="3455532617" sldId="404"/>
        </pc:sldMkLst>
        <pc:spChg chg="mod">
          <ac:chgData name="Sharon Spencer" userId="794911ad4c5b9ef8" providerId="LiveId" clId="{311F305F-715E-4430-99BF-F67DBD164967}" dt="2017-10-30T18:07:48.463" v="131" actId="20577"/>
          <ac:spMkLst>
            <pc:docMk/>
            <pc:sldMk cId="3455532617" sldId="404"/>
            <ac:spMk id="3" creationId="{00000000-0000-0000-0000-000000000000}"/>
          </ac:spMkLst>
        </pc:spChg>
      </pc:sldChg>
      <pc:sldChg chg="modSp">
        <pc:chgData name="Sharon Spencer" userId="794911ad4c5b9ef8" providerId="LiveId" clId="{311F305F-715E-4430-99BF-F67DBD164967}" dt="2017-10-30T18:08:34.289" v="144" actId="20577"/>
        <pc:sldMkLst>
          <pc:docMk/>
          <pc:sldMk cId="2077937227" sldId="409"/>
        </pc:sldMkLst>
        <pc:spChg chg="mod">
          <ac:chgData name="Sharon Spencer" userId="794911ad4c5b9ef8" providerId="LiveId" clId="{311F305F-715E-4430-99BF-F67DBD164967}" dt="2017-10-30T18:08:34.289" v="144" actId="20577"/>
          <ac:spMkLst>
            <pc:docMk/>
            <pc:sldMk cId="2077937227" sldId="409"/>
            <ac:spMk id="3" creationId="{00000000-0000-0000-0000-000000000000}"/>
          </ac:spMkLst>
        </pc:spChg>
      </pc:sldChg>
      <pc:sldChg chg="modSp">
        <pc:chgData name="Sharon Spencer" userId="794911ad4c5b9ef8" providerId="LiveId" clId="{311F305F-715E-4430-99BF-F67DBD164967}" dt="2017-10-30T18:09:32.424" v="150" actId="20577"/>
        <pc:sldMkLst>
          <pc:docMk/>
          <pc:sldMk cId="4154645935" sldId="415"/>
        </pc:sldMkLst>
        <pc:spChg chg="mod">
          <ac:chgData name="Sharon Spencer" userId="794911ad4c5b9ef8" providerId="LiveId" clId="{311F305F-715E-4430-99BF-F67DBD164967}" dt="2017-10-30T18:09:32.424" v="150" actId="20577"/>
          <ac:spMkLst>
            <pc:docMk/>
            <pc:sldMk cId="4154645935" sldId="415"/>
            <ac:spMk id="3" creationId="{00000000-0000-0000-0000-000000000000}"/>
          </ac:spMkLst>
        </pc:spChg>
      </pc:sldChg>
      <pc:sldChg chg="del">
        <pc:chgData name="Sharon Spencer" userId="794911ad4c5b9ef8" providerId="LiveId" clId="{311F305F-715E-4430-99BF-F67DBD164967}" dt="2017-10-30T18:13:50.448" v="152" actId="2696"/>
        <pc:sldMkLst>
          <pc:docMk/>
          <pc:sldMk cId="495880584" sldId="418"/>
        </pc:sldMkLst>
      </pc:sldChg>
      <pc:sldChg chg="modSp">
        <pc:chgData name="Sharon Spencer" userId="794911ad4c5b9ef8" providerId="LiveId" clId="{311F305F-715E-4430-99BF-F67DBD164967}" dt="2017-10-30T18:04:00.775" v="19" actId="20577"/>
        <pc:sldMkLst>
          <pc:docMk/>
          <pc:sldMk cId="1485405874" sldId="422"/>
        </pc:sldMkLst>
        <pc:spChg chg="mod">
          <ac:chgData name="Sharon Spencer" userId="794911ad4c5b9ef8" providerId="LiveId" clId="{311F305F-715E-4430-99BF-F67DBD164967}" dt="2017-10-30T18:04:00.775" v="19" actId="20577"/>
          <ac:spMkLst>
            <pc:docMk/>
            <pc:sldMk cId="1485405874" sldId="42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DE769B5-A29E-4C2A-A099-0F251F357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8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E769B5-A29E-4C2A-A099-0F251F357D0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88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Committee Participation</a:t>
            </a:r>
          </a:p>
          <a:p>
            <a:pPr lvl="1"/>
            <a:r>
              <a:rPr lang="en-US" sz="2400" dirty="0" smtClean="0"/>
              <a:t>Individual Professional Development</a:t>
            </a:r>
          </a:p>
          <a:p>
            <a:pPr lvl="1"/>
            <a:r>
              <a:rPr lang="en-US" sz="2400" dirty="0" smtClean="0"/>
              <a:t>Organizational Development</a:t>
            </a:r>
          </a:p>
          <a:p>
            <a:pPr lvl="1"/>
            <a:r>
              <a:rPr lang="en-US" sz="2400" dirty="0" smtClean="0"/>
              <a:t>Certification</a:t>
            </a:r>
            <a:endParaRPr lang="en-US" sz="2800" dirty="0" smtClean="0"/>
          </a:p>
          <a:p>
            <a:r>
              <a:rPr lang="en-US" sz="2800" dirty="0" smtClean="0"/>
              <a:t>Organizational Development Resource Library</a:t>
            </a:r>
          </a:p>
          <a:p>
            <a:pPr lvl="1"/>
            <a:r>
              <a:rPr lang="en-US" sz="2400" dirty="0" smtClean="0"/>
              <a:t>Intro to Accessibility Curriculum Module </a:t>
            </a:r>
          </a:p>
          <a:p>
            <a:pPr lvl="1"/>
            <a:r>
              <a:rPr lang="en-US" sz="2400" dirty="0" smtClean="0"/>
              <a:t>Digital Web Competencies</a:t>
            </a:r>
          </a:p>
          <a:p>
            <a:pPr lvl="1"/>
            <a:r>
              <a:rPr lang="en-US" sz="2400" dirty="0" smtClean="0"/>
              <a:t>Accessibility Roles and Responsibilities </a:t>
            </a:r>
          </a:p>
          <a:p>
            <a:pPr lvl="1"/>
            <a:r>
              <a:rPr lang="en-US" sz="2400" dirty="0" smtClean="0"/>
              <a:t>Procurement Processes </a:t>
            </a:r>
          </a:p>
          <a:p>
            <a:pPr lvl="1"/>
            <a:r>
              <a:rPr lang="en-US" sz="2400" dirty="0" smtClean="0"/>
              <a:t>Technical Practices</a:t>
            </a:r>
          </a:p>
          <a:p>
            <a:pPr lvl="1"/>
            <a:r>
              <a:rPr lang="en-US" sz="2400" dirty="0" smtClean="0"/>
              <a:t>Integration and Implementation of Accessibility </a:t>
            </a:r>
          </a:p>
          <a:p>
            <a:r>
              <a:rPr lang="en-US" sz="2800" dirty="0" smtClean="0"/>
              <a:t>Organizational Member Directory</a:t>
            </a:r>
          </a:p>
          <a:p>
            <a:pPr lvl="1"/>
            <a:r>
              <a:rPr lang="en-US" sz="2400" dirty="0" smtClean="0"/>
              <a:t>Open on IAAP website</a:t>
            </a:r>
          </a:p>
          <a:p>
            <a:pPr lvl="1"/>
            <a:r>
              <a:rPr lang="en-US" sz="2400" dirty="0" smtClean="0"/>
              <a:t>Highlights IAAP organizational members for those looking for partners and consultants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E769B5-A29E-4C2A-A099-0F251F357D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43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IAAP Connections – member only social collaboration tool</a:t>
            </a:r>
          </a:p>
          <a:p>
            <a:pPr lvl="1"/>
            <a:r>
              <a:rPr lang="en-US" sz="2400" dirty="0" smtClean="0"/>
              <a:t>Members helping members with technical questions, guidance on best practices, resource sharing</a:t>
            </a:r>
          </a:p>
          <a:p>
            <a:pPr lvl="1"/>
            <a:r>
              <a:rPr lang="en-US" sz="2400" dirty="0" smtClean="0"/>
              <a:t>Facilities for discussions, blogs and document/resource postings</a:t>
            </a:r>
          </a:p>
          <a:p>
            <a:pPr lvl="1"/>
            <a:r>
              <a:rPr lang="en-US" sz="2400" dirty="0" smtClean="0"/>
              <a:t>Integrated member directory for one on one connections</a:t>
            </a:r>
          </a:p>
          <a:p>
            <a:pPr lvl="1"/>
            <a:r>
              <a:rPr lang="en-US" sz="2400" dirty="0" smtClean="0"/>
              <a:t>Sub-communities can be established to afford discussions on specific areas of interest</a:t>
            </a:r>
          </a:p>
          <a:p>
            <a:r>
              <a:rPr lang="en-US" sz="3200" dirty="0" smtClean="0"/>
              <a:t>M-Enabling Summit</a:t>
            </a:r>
            <a:endParaRPr lang="en-US" sz="2800" dirty="0" smtClean="0"/>
          </a:p>
          <a:p>
            <a:pPr lvl="1"/>
            <a:r>
              <a:rPr lang="en-US" sz="2800" dirty="0" smtClean="0"/>
              <a:t>IAAP Member discount available</a:t>
            </a:r>
          </a:p>
          <a:p>
            <a:pPr lvl="1"/>
            <a:r>
              <a:rPr lang="en-US" sz="2800" dirty="0" smtClean="0"/>
              <a:t>June 11-13, 2018 in the Washington, DC area</a:t>
            </a:r>
          </a:p>
          <a:p>
            <a:pPr lvl="1"/>
            <a:r>
              <a:rPr lang="en-US" sz="2800" dirty="0" smtClean="0"/>
              <a:t>Program with over 120 speakers includes:</a:t>
            </a:r>
          </a:p>
          <a:p>
            <a:pPr lvl="2"/>
            <a:r>
              <a:rPr lang="en-US" sz="2400" dirty="0" smtClean="0"/>
              <a:t>IAAP Update</a:t>
            </a:r>
          </a:p>
          <a:p>
            <a:pPr lvl="2"/>
            <a:r>
              <a:rPr lang="en-US" sz="2400" dirty="0" smtClean="0"/>
              <a:t>Standards and compliance briefings</a:t>
            </a:r>
          </a:p>
          <a:p>
            <a:pPr lvl="2"/>
            <a:r>
              <a:rPr lang="en-US" sz="2400" dirty="0" smtClean="0"/>
              <a:t>IAAP hosted technical track</a:t>
            </a:r>
          </a:p>
          <a:p>
            <a:pPr lvl="2"/>
            <a:r>
              <a:rPr lang="en-US" sz="2400" dirty="0" smtClean="0"/>
              <a:t>IAAP organizational best practices track</a:t>
            </a:r>
          </a:p>
          <a:p>
            <a:pPr lvl="2"/>
            <a:r>
              <a:rPr lang="en-US" sz="2400" dirty="0" smtClean="0"/>
              <a:t>Accessibility innovations</a:t>
            </a:r>
          </a:p>
          <a:p>
            <a:pPr lvl="2"/>
            <a:r>
              <a:rPr lang="en-US" sz="2400" dirty="0" smtClean="0"/>
              <a:t>Higher Education Forum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E769B5-A29E-4C2A-A099-0F251F357D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89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E769B5-A29E-4C2A-A099-0F251F357D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59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AB758D-2293-4A72-B20D-529C9CB28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511925"/>
            <a:ext cx="4114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1925"/>
            <a:ext cx="28956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4" name="Straight Connector 3" descr="decorative: horizontal line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529388"/>
            <a:ext cx="1066800" cy="328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6529AA-EB70-4FF5-9671-D12974C8E538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511925"/>
            <a:ext cx="4114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1925"/>
            <a:ext cx="28956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857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39262" y="6469608"/>
            <a:ext cx="2895600" cy="328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61313" y="6469609"/>
            <a:ext cx="1066800" cy="3286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E44CD4-DDA8-4990-BD22-A9CFBCE305D4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386924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decorative blue background"/>
          <p:cNvSpPr/>
          <p:nvPr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rgbClr val="1C6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511925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AB029E-37E9-49EA-9910-A89CD4788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82849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6049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8914" y="6511925"/>
            <a:ext cx="5344886" cy="346075"/>
          </a:xfrm>
          <a:prstGeom prst="rect">
            <a:avLst/>
          </a:prstGeom>
        </p:spPr>
        <p:txBody>
          <a:bodyPr/>
          <a:lstStyle>
            <a:lvl1pPr algn="ctr">
              <a:defRPr sz="13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11925"/>
            <a:ext cx="1741714" cy="346075"/>
          </a:xfrm>
          <a:prstGeom prst="rect">
            <a:avLst/>
          </a:prstGeom>
        </p:spPr>
        <p:txBody>
          <a:bodyPr/>
          <a:lstStyle>
            <a:lvl1pPr>
              <a:defRPr sz="13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5" r:id="rId1"/>
    <p:sldLayoutId id="2147484386" r:id="rId2"/>
    <p:sldLayoutId id="2147484387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1C64B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nternational Association of Accessibility Professionals Logo" title="International Association of Accessibility Professionals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84" y="498942"/>
            <a:ext cx="2477790" cy="1029924"/>
          </a:xfrm>
          <a:prstGeom prst="rect">
            <a:avLst/>
          </a:prstGeom>
        </p:spPr>
      </p:pic>
      <p:pic>
        <p:nvPicPr>
          <p:cNvPr id="10" name="Picture 9" descr="G3ict Logo" title="G3ict Logo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98701" y="705432"/>
            <a:ext cx="1934050" cy="8778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3" y="2161309"/>
            <a:ext cx="8229600" cy="4013859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1C64B0"/>
                </a:solidFill>
              </a:rPr>
              <a:t>Why Accessibility Profession Matters</a:t>
            </a:r>
            <a:br>
              <a:rPr lang="en-US" b="1" dirty="0" smtClean="0">
                <a:solidFill>
                  <a:srgbClr val="1C64B0"/>
                </a:solidFill>
              </a:rPr>
            </a:br>
            <a:r>
              <a:rPr lang="en-US" b="1" dirty="0">
                <a:solidFill>
                  <a:srgbClr val="1C64B0"/>
                </a:solidFill>
              </a:rPr>
              <a:t/>
            </a:r>
            <a:br>
              <a:rPr lang="en-US" b="1" dirty="0">
                <a:solidFill>
                  <a:srgbClr val="1C64B0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IAAP UK Chapter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dirty="0">
              <a:solidFill>
                <a:srgbClr val="1C64B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529AA-EB70-4FF5-9671-D12974C8E538}" type="slidenum">
              <a:rPr lang="en-US" smtClean="0"/>
              <a:pPr>
                <a:defRPr/>
              </a:pPr>
              <a:t>1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018032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3133" y="216049"/>
            <a:ext cx="8538358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Tools </a:t>
            </a:r>
            <a:r>
              <a:rPr lang="en-US" sz="3600" dirty="0"/>
              <a:t>&amp;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8166"/>
            <a:ext cx="8229600" cy="4651482"/>
          </a:xfrm>
        </p:spPr>
        <p:txBody>
          <a:bodyPr/>
          <a:lstStyle/>
          <a:p>
            <a:r>
              <a:rPr lang="en-US" sz="3200" dirty="0"/>
              <a:t>IAAP Career Center Job Board</a:t>
            </a:r>
          </a:p>
          <a:p>
            <a:r>
              <a:rPr lang="en-US" sz="3200" dirty="0" smtClean="0"/>
              <a:t>Member </a:t>
            </a:r>
            <a:r>
              <a:rPr lang="en-US" sz="3200" dirty="0"/>
              <a:t>&amp; Certification Logo for individual and organizational use</a:t>
            </a:r>
          </a:p>
          <a:p>
            <a:r>
              <a:rPr lang="en-US" sz="3200" dirty="0"/>
              <a:t>Committee Participation</a:t>
            </a:r>
          </a:p>
          <a:p>
            <a:r>
              <a:rPr lang="en-US" sz="3200" dirty="0" smtClean="0"/>
              <a:t>Accessibility </a:t>
            </a:r>
            <a:r>
              <a:rPr lang="en-US" sz="3200" dirty="0"/>
              <a:t>Now </a:t>
            </a:r>
            <a:r>
              <a:rPr lang="en-US" sz="3200" dirty="0" smtClean="0"/>
              <a:t>Newsletter</a:t>
            </a:r>
          </a:p>
          <a:p>
            <a:r>
              <a:rPr lang="en-US" sz="3200" dirty="0"/>
              <a:t> Resource Library</a:t>
            </a:r>
          </a:p>
          <a:p>
            <a:r>
              <a:rPr lang="en-US" sz="3200" dirty="0"/>
              <a:t>Organizational Member Directory</a:t>
            </a:r>
          </a:p>
          <a:p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529AA-EB70-4FF5-9671-D12974C8E538}" type="slidenum">
              <a:rPr lang="en-US" smtClean="0"/>
              <a:pPr>
                <a:defRPr/>
              </a:pPr>
              <a:t>10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080822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3165"/>
            <a:ext cx="8229600" cy="4746484"/>
          </a:xfrm>
        </p:spPr>
        <p:txBody>
          <a:bodyPr/>
          <a:lstStyle/>
          <a:p>
            <a:r>
              <a:rPr lang="en-US" sz="3200" dirty="0"/>
              <a:t>IAAP Connections – member only social collaboration </a:t>
            </a:r>
            <a:r>
              <a:rPr lang="en-US" sz="3200" dirty="0" smtClean="0"/>
              <a:t>tool</a:t>
            </a:r>
          </a:p>
          <a:p>
            <a:r>
              <a:rPr lang="en-US" sz="3200" dirty="0"/>
              <a:t>M-Enabling Summit</a:t>
            </a:r>
            <a:endParaRPr lang="en-US" sz="2800" dirty="0"/>
          </a:p>
          <a:p>
            <a:pPr lvl="1"/>
            <a:r>
              <a:rPr lang="en-US" sz="2800" dirty="0"/>
              <a:t>IAAP Member discount available</a:t>
            </a:r>
          </a:p>
          <a:p>
            <a:pPr lvl="1"/>
            <a:r>
              <a:rPr lang="en-US" sz="2800" dirty="0"/>
              <a:t>June 11-13, 2018 in the Washington, DC area</a:t>
            </a:r>
          </a:p>
          <a:p>
            <a:pPr lvl="1"/>
            <a:r>
              <a:rPr lang="en-US" sz="2800" dirty="0"/>
              <a:t>Program with over 120 </a:t>
            </a:r>
            <a:r>
              <a:rPr lang="en-US" sz="2800" dirty="0" smtClean="0"/>
              <a:t>speakers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529AA-EB70-4FF5-9671-D12974C8E538}" type="slidenum">
              <a:rPr lang="en-US" smtClean="0"/>
              <a:pPr>
                <a:defRPr/>
              </a:pPr>
              <a:t>11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462398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6049"/>
            <a:ext cx="8229600" cy="781478"/>
          </a:xfrm>
        </p:spPr>
        <p:txBody>
          <a:bodyPr/>
          <a:lstStyle/>
          <a:p>
            <a:r>
              <a:rPr lang="en-US" dirty="0"/>
              <a:t>Member Savings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2531"/>
            <a:ext cx="8229600" cy="5067118"/>
          </a:xfrm>
        </p:spPr>
        <p:txBody>
          <a:bodyPr/>
          <a:lstStyle/>
          <a:p>
            <a:r>
              <a:rPr lang="en-US" sz="3200" dirty="0" smtClean="0"/>
              <a:t>Live </a:t>
            </a:r>
            <a:r>
              <a:rPr lang="en-US" sz="3200" dirty="0"/>
              <a:t>broadcast webinars – discounts or complimentary depending </a:t>
            </a:r>
            <a:r>
              <a:rPr lang="en-US" sz="3200" dirty="0" smtClean="0"/>
              <a:t>on </a:t>
            </a:r>
            <a:r>
              <a:rPr lang="en-US" sz="3200" dirty="0"/>
              <a:t>member level</a:t>
            </a:r>
          </a:p>
          <a:p>
            <a:r>
              <a:rPr lang="en-US" sz="3200" dirty="0"/>
              <a:t>Archived webinars – discounts or complimentary depending </a:t>
            </a:r>
            <a:r>
              <a:rPr lang="en-US" sz="3200" dirty="0" smtClean="0"/>
              <a:t>on </a:t>
            </a:r>
            <a:r>
              <a:rPr lang="en-US" sz="3200" dirty="0"/>
              <a:t>member level</a:t>
            </a:r>
          </a:p>
          <a:p>
            <a:r>
              <a:rPr lang="en-US" sz="3200" dirty="0"/>
              <a:t>Certification exams</a:t>
            </a:r>
          </a:p>
          <a:p>
            <a:r>
              <a:rPr lang="en-US" sz="3200" dirty="0"/>
              <a:t>M-Enabling Summit conference registration</a:t>
            </a:r>
          </a:p>
          <a:p>
            <a:r>
              <a:rPr lang="en-US" sz="3200" dirty="0"/>
              <a:t>Job postings in IAAP Career </a:t>
            </a:r>
            <a:r>
              <a:rPr lang="en-US" sz="3200" dirty="0" smtClean="0"/>
              <a:t>Center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529AA-EB70-4FF5-9671-D12974C8E538}" type="slidenum">
              <a:rPr lang="en-US" smtClean="0"/>
              <a:pPr>
                <a:defRPr/>
              </a:pPr>
              <a:t>12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675055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529AA-EB70-4FF5-9671-D12974C8E538}" type="slidenum">
              <a:rPr lang="en-US" smtClean="0"/>
              <a:pPr>
                <a:defRPr/>
              </a:pPr>
              <a:t>13</a:t>
            </a:fld>
            <a:endParaRPr lang="en-US" b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Currently consists of:</a:t>
            </a:r>
          </a:p>
          <a:p>
            <a:pPr lvl="1"/>
            <a:r>
              <a:rPr lang="en-GB" sz="2800" dirty="0" smtClean="0"/>
              <a:t>AbilityNet, Atos, Barclays, Lloyds and </a:t>
            </a:r>
            <a:r>
              <a:rPr lang="en-GB" sz="2800" dirty="0" err="1" smtClean="0"/>
              <a:t>TextHelp</a:t>
            </a:r>
            <a:endParaRPr lang="en-GB" sz="2800" dirty="0" smtClean="0"/>
          </a:p>
          <a:p>
            <a:r>
              <a:rPr lang="en-GB" sz="3200" dirty="0" smtClean="0"/>
              <a:t>Plan for 2018</a:t>
            </a:r>
          </a:p>
          <a:p>
            <a:pPr lvl="1"/>
            <a:r>
              <a:rPr lang="en-GB" sz="2800" dirty="0" smtClean="0"/>
              <a:t>Raise awareness of IAAP</a:t>
            </a:r>
          </a:p>
          <a:p>
            <a:pPr lvl="1"/>
            <a:r>
              <a:rPr lang="en-GB" sz="2800" dirty="0" smtClean="0"/>
              <a:t>Encourage membership</a:t>
            </a:r>
          </a:p>
          <a:p>
            <a:pPr lvl="1"/>
            <a:r>
              <a:rPr lang="en-GB" sz="2800" dirty="0" smtClean="0"/>
              <a:t>Promote </a:t>
            </a:r>
            <a:r>
              <a:rPr lang="en-GB" sz="2800" dirty="0" err="1" smtClean="0"/>
              <a:t>professionalisation</a:t>
            </a:r>
            <a:r>
              <a:rPr lang="en-GB" sz="2800" dirty="0" smtClean="0"/>
              <a:t> for those working in accessibility</a:t>
            </a:r>
          </a:p>
          <a:p>
            <a:pPr lvl="1"/>
            <a:r>
              <a:rPr lang="en-GB" sz="2800" dirty="0" smtClean="0"/>
              <a:t>Grow the UK Chapter stakeholder group</a:t>
            </a:r>
          </a:p>
          <a:p>
            <a:pPr lvl="1"/>
            <a:r>
              <a:rPr lang="en-GB" sz="2800" dirty="0" smtClean="0"/>
              <a:t>Run UK events, webinars </a:t>
            </a:r>
            <a:r>
              <a:rPr lang="en-GB" sz="2800" dirty="0" err="1" smtClean="0"/>
              <a:t>etc</a:t>
            </a:r>
            <a:endParaRPr lang="en-GB" sz="2800" dirty="0" smtClean="0"/>
          </a:p>
          <a:p>
            <a:endParaRPr lang="en-GB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Chapter of IAAP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538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529AA-EB70-4FF5-9671-D12974C8E538}" type="slidenum">
              <a:rPr lang="en-US" smtClean="0"/>
              <a:pPr>
                <a:defRPr/>
              </a:pPr>
              <a:t>14</a:t>
            </a:fld>
            <a:endParaRPr lang="en-US" b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Interested in developing and furthering your career in Accessibility?</a:t>
            </a:r>
          </a:p>
          <a:p>
            <a:r>
              <a:rPr lang="en-GB" sz="3200" dirty="0" smtClean="0"/>
              <a:t>Want to help shape and grow what we do in the UK?</a:t>
            </a:r>
          </a:p>
          <a:p>
            <a:endParaRPr lang="en-GB" sz="3200" dirty="0"/>
          </a:p>
          <a:p>
            <a:r>
              <a:rPr lang="en-GB" sz="3200" dirty="0" smtClean="0"/>
              <a:t>Come join the IAAP and UK Chapter.</a:t>
            </a:r>
            <a:endParaRPr lang="en-GB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Interested?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20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529AA-EB70-4FF5-9671-D12974C8E538}" type="slidenum">
              <a:rPr lang="en-US" smtClean="0"/>
              <a:pPr>
                <a:defRPr/>
              </a:pPr>
              <a:t>2</a:t>
            </a:fld>
            <a:endParaRPr lang="en-US" b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219200"/>
            <a:ext cx="8572500" cy="4940449"/>
          </a:xfrm>
        </p:spPr>
        <p:txBody>
          <a:bodyPr/>
          <a:lstStyle/>
          <a:p>
            <a:r>
              <a:rPr lang="en-US" sz="3200" dirty="0"/>
              <a:t>IAAP provides a place for professionals &amp; organizations for:</a:t>
            </a:r>
          </a:p>
          <a:p>
            <a:pPr lvl="1"/>
            <a:r>
              <a:rPr lang="en-US" sz="2800" dirty="0"/>
              <a:t>Professional Development</a:t>
            </a:r>
          </a:p>
          <a:p>
            <a:pPr lvl="2"/>
            <a:r>
              <a:rPr lang="en-US" sz="2400" dirty="0"/>
              <a:t>Resources to advance skills</a:t>
            </a:r>
          </a:p>
          <a:p>
            <a:pPr lvl="1"/>
            <a:r>
              <a:rPr lang="en-US" sz="2800" dirty="0"/>
              <a:t>Networking within the community</a:t>
            </a:r>
          </a:p>
          <a:p>
            <a:pPr lvl="2"/>
            <a:r>
              <a:rPr lang="en-US" sz="2400" dirty="0"/>
              <a:t>Activities, events &amp; member-to-member communications</a:t>
            </a:r>
          </a:p>
          <a:p>
            <a:pPr lvl="1"/>
            <a:r>
              <a:rPr lang="en-US" sz="2800" dirty="0"/>
              <a:t>Certification</a:t>
            </a:r>
          </a:p>
          <a:p>
            <a:pPr lvl="2"/>
            <a:r>
              <a:rPr lang="en-US" sz="2400" dirty="0"/>
              <a:t>Demonstrate commitment and professional expertise</a:t>
            </a:r>
          </a:p>
          <a:p>
            <a:pPr lvl="1"/>
            <a:r>
              <a:rPr lang="en-US" sz="2800" dirty="0"/>
              <a:t>Influence change within the industry</a:t>
            </a:r>
          </a:p>
          <a:p>
            <a:pPr lvl="2"/>
            <a:r>
              <a:rPr lang="en-US" sz="2400" dirty="0"/>
              <a:t>Impact how accessibility is applied and perceived</a:t>
            </a:r>
          </a:p>
          <a:p>
            <a:pPr lvl="2"/>
            <a:endParaRPr lang="en-US" sz="2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6049"/>
            <a:ext cx="8229600" cy="733977"/>
          </a:xfrm>
        </p:spPr>
        <p:txBody>
          <a:bodyPr/>
          <a:lstStyle/>
          <a:p>
            <a:r>
              <a:rPr lang="en-US" dirty="0"/>
              <a:t>What is IAAP?</a:t>
            </a:r>
          </a:p>
        </p:txBody>
      </p:sp>
    </p:spTree>
    <p:extLst>
      <p:ext uri="{BB962C8B-B14F-4D97-AF65-F5344CB8AC3E}">
        <p14:creationId xmlns:p14="http://schemas.microsoft.com/office/powerpoint/2010/main" val="3662261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6049"/>
            <a:ext cx="8229600" cy="828980"/>
          </a:xfrm>
        </p:spPr>
        <p:txBody>
          <a:bodyPr>
            <a:normAutofit/>
          </a:bodyPr>
          <a:lstStyle/>
          <a:p>
            <a:r>
              <a:rPr lang="en-US" dirty="0"/>
              <a:t>IAAP History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157"/>
            <a:ext cx="8229600" cy="4936491"/>
          </a:xfrm>
        </p:spPr>
        <p:txBody>
          <a:bodyPr/>
          <a:lstStyle/>
          <a:p>
            <a:r>
              <a:rPr lang="en-US" sz="2800" dirty="0"/>
              <a:t>Launched in March 2014</a:t>
            </a:r>
          </a:p>
          <a:p>
            <a:pPr lvl="1"/>
            <a:r>
              <a:rPr lang="en-US" sz="2400" dirty="0"/>
              <a:t>Founded by 31 organizations (private sector, accessibility consulting firms, non-profits, educational institutions, disability services organizations)</a:t>
            </a:r>
          </a:p>
          <a:p>
            <a:r>
              <a:rPr lang="en-US" sz="2800" dirty="0"/>
              <a:t>IAAP merges with G3ict in July 2016</a:t>
            </a:r>
          </a:p>
          <a:p>
            <a:pPr lvl="1"/>
            <a:r>
              <a:rPr lang="en-US" sz="2400" dirty="0"/>
              <a:t>The Global Initiative for Inclusive Information and Communication Technologies (G3ict) – is an advocacy initiative launched in December 2006 in cooperation with the Secretariat for the Convention on the Rights of Persons with Disabilities at UNDESA. </a:t>
            </a:r>
          </a:p>
          <a:p>
            <a:pPr lvl="1"/>
            <a:r>
              <a:rPr lang="en-US" sz="2400" dirty="0" smtClean="0"/>
              <a:t>IAAP </a:t>
            </a:r>
            <a:r>
              <a:rPr lang="en-US" sz="2400" dirty="0"/>
              <a:t>becomes division of </a:t>
            </a:r>
            <a:r>
              <a:rPr lang="en-US" sz="2400" dirty="0" smtClean="0"/>
              <a:t>G3ict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529AA-EB70-4FF5-9671-D12974C8E538}" type="slidenum">
              <a:rPr lang="en-US" smtClean="0"/>
              <a:pPr>
                <a:defRPr/>
              </a:pPr>
              <a:t>3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775882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0635" y="368134"/>
            <a:ext cx="8455230" cy="995923"/>
          </a:xfrm>
        </p:spPr>
        <p:txBody>
          <a:bodyPr>
            <a:noAutofit/>
          </a:bodyPr>
          <a:lstStyle/>
          <a:p>
            <a:r>
              <a:rPr lang="en-US" dirty="0" smtClean="0"/>
              <a:t>Membership for Individuals </a:t>
            </a:r>
            <a:r>
              <a:rPr lang="en-US" dirty="0"/>
              <a:t>or </a:t>
            </a:r>
            <a:r>
              <a:rPr lang="en-US" dirty="0" err="1" smtClean="0"/>
              <a:t>Organisations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3797"/>
            <a:ext cx="8229600" cy="4425852"/>
          </a:xfrm>
        </p:spPr>
        <p:txBody>
          <a:bodyPr/>
          <a:lstStyle/>
          <a:p>
            <a:r>
              <a:rPr lang="en-US" sz="2800" dirty="0"/>
              <a:t>Individual – three types of membership:</a:t>
            </a:r>
          </a:p>
          <a:p>
            <a:pPr lvl="1"/>
            <a:r>
              <a:rPr lang="en-US" sz="2400" dirty="0"/>
              <a:t>Professional Members</a:t>
            </a:r>
          </a:p>
          <a:p>
            <a:pPr lvl="1"/>
            <a:r>
              <a:rPr lang="en-US" sz="2400" dirty="0"/>
              <a:t>Professional Members in Emerging &amp; Developing Economies</a:t>
            </a:r>
          </a:p>
          <a:p>
            <a:pPr lvl="1"/>
            <a:r>
              <a:rPr lang="en-US" sz="2400" dirty="0"/>
              <a:t>Student Members</a:t>
            </a:r>
          </a:p>
          <a:p>
            <a:r>
              <a:rPr lang="en-US" sz="2800" dirty="0"/>
              <a:t>Corporate – five levels of membership</a:t>
            </a:r>
          </a:p>
          <a:p>
            <a:pPr lvl="1"/>
            <a:r>
              <a:rPr lang="en-US" sz="2400" dirty="0"/>
              <a:t>Associate, Standard, Silver, Gold, Platinum</a:t>
            </a:r>
          </a:p>
          <a:p>
            <a:r>
              <a:rPr lang="en-US" sz="2800" dirty="0"/>
              <a:t>Not-for-Profit, Government Agencies, Educational Institutions – three levels of membership</a:t>
            </a:r>
          </a:p>
          <a:p>
            <a:pPr lvl="1"/>
            <a:r>
              <a:rPr lang="en-US" sz="2400" dirty="0"/>
              <a:t>Level I, II, III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529AA-EB70-4FF5-9671-D12974C8E538}" type="slidenum">
              <a:rPr lang="en-US" smtClean="0"/>
              <a:pPr>
                <a:defRPr/>
              </a:pPr>
              <a:t>4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4037507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889"/>
            <a:ext cx="8229600" cy="4773760"/>
          </a:xfrm>
        </p:spPr>
        <p:txBody>
          <a:bodyPr/>
          <a:lstStyle/>
          <a:p>
            <a:r>
              <a:rPr lang="en-US" sz="3200" dirty="0" smtClean="0"/>
              <a:t>Certification</a:t>
            </a:r>
          </a:p>
          <a:p>
            <a:r>
              <a:rPr lang="en-US" sz="3200" dirty="0" smtClean="0"/>
              <a:t>Webinars</a:t>
            </a:r>
            <a:endParaRPr lang="en-US" sz="3200" dirty="0"/>
          </a:p>
          <a:p>
            <a:r>
              <a:rPr lang="en-US" sz="3200" dirty="0" smtClean="0"/>
              <a:t>Tools </a:t>
            </a:r>
            <a:r>
              <a:rPr lang="en-US" sz="3200" dirty="0"/>
              <a:t>&amp; </a:t>
            </a:r>
            <a:r>
              <a:rPr lang="en-US" sz="3200" dirty="0" smtClean="0"/>
              <a:t>Resources</a:t>
            </a:r>
            <a:endParaRPr lang="en-US" sz="3200" dirty="0"/>
          </a:p>
          <a:p>
            <a:r>
              <a:rPr lang="en-US" sz="3200" dirty="0"/>
              <a:t>Networking</a:t>
            </a:r>
          </a:p>
          <a:p>
            <a:r>
              <a:rPr lang="en-US" sz="3200" dirty="0"/>
              <a:t>Member savings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529AA-EB70-4FF5-9671-D12974C8E538}" type="slidenum">
              <a:rPr lang="en-US" smtClean="0"/>
              <a:pPr>
                <a:defRPr/>
              </a:pPr>
              <a:t>5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479980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6049"/>
            <a:ext cx="8229600" cy="757728"/>
          </a:xfrm>
        </p:spPr>
        <p:txBody>
          <a:bodyPr>
            <a:normAutofit fontScale="90000"/>
          </a:bodyPr>
          <a:lstStyle/>
          <a:p>
            <a:r>
              <a:rPr lang="en-US" dirty="0"/>
              <a:t>Advancing the Profession -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068779"/>
            <a:ext cx="8680862" cy="5090869"/>
          </a:xfrm>
        </p:spPr>
        <p:txBody>
          <a:bodyPr/>
          <a:lstStyle/>
          <a:p>
            <a:r>
              <a:rPr lang="en-US" sz="2700" dirty="0" smtClean="0"/>
              <a:t>Define </a:t>
            </a:r>
            <a:r>
              <a:rPr lang="en-US" sz="2700" dirty="0"/>
              <a:t>what accessibility professionals are expected to know.</a:t>
            </a:r>
          </a:p>
          <a:p>
            <a:r>
              <a:rPr lang="en-US" sz="2700" dirty="0"/>
              <a:t>Increase the quality and consistency of the work performed by accessibility </a:t>
            </a:r>
            <a:r>
              <a:rPr lang="en-US" sz="2700" dirty="0" smtClean="0"/>
              <a:t>professionals</a:t>
            </a:r>
            <a:endParaRPr lang="en-US" sz="2700" dirty="0"/>
          </a:p>
          <a:p>
            <a:r>
              <a:rPr lang="en-US" sz="2700" dirty="0"/>
              <a:t>Provide accessibility professionals with a </a:t>
            </a:r>
            <a:r>
              <a:rPr lang="en-US" sz="2700" dirty="0" smtClean="0"/>
              <a:t>credential</a:t>
            </a:r>
            <a:endParaRPr lang="en-US" sz="2700" dirty="0"/>
          </a:p>
          <a:p>
            <a:r>
              <a:rPr lang="en-US" sz="2700" dirty="0"/>
              <a:t>Provide employers with a metric to measure and assess the accessibility </a:t>
            </a:r>
            <a:r>
              <a:rPr lang="en-US" sz="2700" dirty="0" smtClean="0"/>
              <a:t>competence</a:t>
            </a:r>
            <a:endParaRPr lang="en-US" sz="2700" dirty="0"/>
          </a:p>
          <a:p>
            <a:r>
              <a:rPr lang="en-US" sz="2700" dirty="0"/>
              <a:t>Provide colleges, universities, and vocational programs with clear educational outcomes and a curriculum outline for teaching accessibility.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529AA-EB70-4FF5-9671-D12974C8E538}" type="slidenum">
              <a:rPr lang="en-US" smtClean="0"/>
              <a:pPr>
                <a:defRPr/>
              </a:pPr>
              <a:t>6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61166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6050"/>
            <a:ext cx="8229600" cy="546325"/>
          </a:xfrm>
        </p:spPr>
        <p:txBody>
          <a:bodyPr>
            <a:normAutofit fontScale="90000"/>
          </a:bodyPr>
          <a:lstStyle/>
          <a:p>
            <a:r>
              <a:rPr lang="en-US" dirty="0"/>
              <a:t>Current Certification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008" y="889000"/>
            <a:ext cx="8609610" cy="5486400"/>
          </a:xfrm>
        </p:spPr>
        <p:txBody>
          <a:bodyPr/>
          <a:lstStyle/>
          <a:p>
            <a:pPr lvl="1"/>
            <a:r>
              <a:rPr lang="en-US" sz="2400" b="1" dirty="0"/>
              <a:t>IAAP Certified Professional in Accessibility Core Competencies (CPACC)</a:t>
            </a:r>
          </a:p>
          <a:p>
            <a:pPr lvl="2"/>
            <a:r>
              <a:rPr lang="en-US" sz="2000" dirty="0" smtClean="0"/>
              <a:t>Credential </a:t>
            </a:r>
            <a:r>
              <a:rPr lang="en-US" sz="2000" dirty="0"/>
              <a:t>is IAAP's foundational certification, representing broad, cross-disciplinary conceptual knowledge</a:t>
            </a:r>
          </a:p>
          <a:p>
            <a:pPr lvl="1">
              <a:buClr>
                <a:srgbClr val="0957C3"/>
              </a:buClr>
            </a:pPr>
            <a:r>
              <a:rPr lang="en-US" sz="2400" b="1" dirty="0">
                <a:solidFill>
                  <a:prstClr val="black"/>
                </a:solidFill>
              </a:rPr>
              <a:t>Web Accessibility Specialist (WAS) </a:t>
            </a:r>
          </a:p>
          <a:p>
            <a:pPr lvl="2">
              <a:buClr>
                <a:srgbClr val="0957C3"/>
              </a:buClr>
            </a:pPr>
            <a:r>
              <a:rPr lang="en-US" sz="2000" dirty="0" smtClean="0"/>
              <a:t>Technical </a:t>
            </a:r>
            <a:r>
              <a:rPr lang="en-US" sz="2000" dirty="0"/>
              <a:t>exam at an intermediate level for those who personally design, develop, implement, evaluate, or manage the technical details of accessible web solutions.</a:t>
            </a:r>
          </a:p>
          <a:p>
            <a:pPr lvl="1">
              <a:buClr>
                <a:srgbClr val="0957C3"/>
              </a:buClr>
            </a:pPr>
            <a:r>
              <a:rPr lang="en-US" sz="2400" b="1" dirty="0"/>
              <a:t>Certified Professional in Web Accessibility (CPWA)</a:t>
            </a:r>
          </a:p>
          <a:p>
            <a:pPr lvl="2">
              <a:buClr>
                <a:srgbClr val="0957C3"/>
              </a:buClr>
            </a:pPr>
            <a:r>
              <a:rPr lang="en-US" sz="2000" dirty="0"/>
              <a:t>Credential for those who pass both the CPACC &amp; the WAS exams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529AA-EB70-4FF5-9671-D12974C8E538}" type="slidenum">
              <a:rPr lang="en-US" smtClean="0"/>
              <a:pPr>
                <a:defRPr/>
              </a:pPr>
              <a:t>7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771682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6050"/>
            <a:ext cx="8229600" cy="805228"/>
          </a:xfrm>
        </p:spPr>
        <p:txBody>
          <a:bodyPr>
            <a:normAutofit/>
          </a:bodyPr>
          <a:lstStyle/>
          <a:p>
            <a:r>
              <a:rPr lang="en-US" dirty="0"/>
              <a:t>Planned Certification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195" y="1401288"/>
            <a:ext cx="8609610" cy="4869197"/>
          </a:xfrm>
        </p:spPr>
        <p:txBody>
          <a:bodyPr/>
          <a:lstStyle/>
          <a:p>
            <a:r>
              <a:rPr lang="en-US" sz="2800" dirty="0"/>
              <a:t>Planned certification programs</a:t>
            </a:r>
          </a:p>
          <a:p>
            <a:pPr lvl="1"/>
            <a:r>
              <a:rPr lang="en-US" sz="2400" b="1" dirty="0"/>
              <a:t>Procurement Specialist</a:t>
            </a:r>
            <a:r>
              <a:rPr lang="en-US" sz="2400" dirty="0"/>
              <a:t> – Target launch </a:t>
            </a:r>
            <a:r>
              <a:rPr lang="en-US" sz="2400" dirty="0" smtClean="0"/>
              <a:t>summer/autumn </a:t>
            </a:r>
            <a:r>
              <a:rPr lang="en-US" sz="2400" dirty="0"/>
              <a:t>2018</a:t>
            </a:r>
          </a:p>
          <a:p>
            <a:pPr lvl="2"/>
            <a:r>
              <a:rPr lang="en-US" sz="2200" dirty="0" smtClean="0"/>
              <a:t>For </a:t>
            </a:r>
            <a:r>
              <a:rPr lang="en-US" sz="2200" dirty="0"/>
              <a:t>those who work with requests for proposals and contracts to ensure accessibility from vendors and partners</a:t>
            </a:r>
          </a:p>
          <a:p>
            <a:pPr lvl="1"/>
            <a:r>
              <a:rPr lang="en-US" sz="2400" b="1" dirty="0"/>
              <a:t>Document Content Specialist </a:t>
            </a:r>
            <a:r>
              <a:rPr lang="en-US" sz="2400" dirty="0"/>
              <a:t>– Target date to be determined </a:t>
            </a:r>
          </a:p>
          <a:p>
            <a:pPr lvl="2"/>
            <a:r>
              <a:rPr lang="en-US" sz="2200" dirty="0" smtClean="0"/>
              <a:t>For </a:t>
            </a:r>
            <a:r>
              <a:rPr lang="en-US" sz="2200" dirty="0"/>
              <a:t>those who create and publish digital content and publications in the workplace</a:t>
            </a:r>
          </a:p>
          <a:p>
            <a:pPr lvl="1"/>
            <a:r>
              <a:rPr lang="en-US" sz="2400" b="1" dirty="0"/>
              <a:t>Mobile Accessibility </a:t>
            </a:r>
            <a:r>
              <a:rPr lang="en-US" sz="2400" dirty="0"/>
              <a:t>– Target date to be </a:t>
            </a:r>
            <a:r>
              <a:rPr lang="en-US" sz="2400" dirty="0" smtClean="0"/>
              <a:t>determined</a:t>
            </a:r>
          </a:p>
          <a:p>
            <a:pPr lvl="2"/>
            <a:r>
              <a:rPr lang="en-US" sz="2200" dirty="0"/>
              <a:t>Technical exam </a:t>
            </a:r>
            <a:r>
              <a:rPr lang="en-US" sz="2200" dirty="0" smtClean="0"/>
              <a:t>for </a:t>
            </a:r>
            <a:r>
              <a:rPr lang="en-US" sz="2200" dirty="0"/>
              <a:t>those who personally design, develop, implement, evaluate, or manage </a:t>
            </a:r>
            <a:r>
              <a:rPr lang="en-US" sz="2200" dirty="0" smtClean="0"/>
              <a:t>mobile apps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529AA-EB70-4FF5-9671-D12974C8E538}" type="slidenum">
              <a:rPr lang="en-US" smtClean="0"/>
              <a:pPr>
                <a:defRPr/>
              </a:pPr>
              <a:t>8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455532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883" y="216049"/>
            <a:ext cx="8389917" cy="1030860"/>
          </a:xfrm>
        </p:spPr>
        <p:txBody>
          <a:bodyPr>
            <a:noAutofit/>
          </a:bodyPr>
          <a:lstStyle/>
          <a:p>
            <a:r>
              <a:rPr lang="en-US" dirty="0" smtClean="0"/>
              <a:t>Webinars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83" y="1246909"/>
            <a:ext cx="8621486" cy="4912740"/>
          </a:xfrm>
        </p:spPr>
        <p:txBody>
          <a:bodyPr/>
          <a:lstStyle/>
          <a:p>
            <a:r>
              <a:rPr lang="en-US" sz="2800" dirty="0" smtClean="0"/>
              <a:t>Leading experts </a:t>
            </a:r>
            <a:r>
              <a:rPr lang="en-US" sz="2800" dirty="0"/>
              <a:t>speak on a variety of current topics, key technical issues, and </a:t>
            </a:r>
            <a:r>
              <a:rPr lang="en-US" sz="2800" dirty="0" smtClean="0"/>
              <a:t>best </a:t>
            </a:r>
            <a:r>
              <a:rPr lang="en-US" sz="2800" dirty="0"/>
              <a:t>practices</a:t>
            </a:r>
          </a:p>
          <a:p>
            <a:r>
              <a:rPr lang="en-US" sz="2800" dirty="0"/>
              <a:t>Archived </a:t>
            </a:r>
            <a:r>
              <a:rPr lang="en-US" sz="2800" dirty="0" smtClean="0"/>
              <a:t>library </a:t>
            </a:r>
            <a:r>
              <a:rPr lang="en-US" sz="2800" dirty="0"/>
              <a:t>- </a:t>
            </a:r>
            <a:r>
              <a:rPr lang="en-US" sz="2800" dirty="0" smtClean="0"/>
              <a:t>41 </a:t>
            </a:r>
            <a:r>
              <a:rPr lang="en-US" sz="2800" dirty="0"/>
              <a:t>titles and growing</a:t>
            </a:r>
          </a:p>
          <a:p>
            <a:r>
              <a:rPr lang="en-US" sz="2800" dirty="0"/>
              <a:t>Individual members - receive one live broadcast &amp; two archived webinars </a:t>
            </a:r>
            <a:r>
              <a:rPr lang="en-US" sz="2800" dirty="0" smtClean="0"/>
              <a:t>plus discounts </a:t>
            </a:r>
            <a:r>
              <a:rPr lang="en-US" sz="2800" dirty="0"/>
              <a:t>on all others</a:t>
            </a:r>
          </a:p>
          <a:p>
            <a:r>
              <a:rPr lang="en-US" sz="2800" dirty="0"/>
              <a:t>Organizational members - receive complimentary access to all </a:t>
            </a:r>
            <a:r>
              <a:rPr lang="en-US" sz="2800" dirty="0" smtClean="0"/>
              <a:t>archived </a:t>
            </a:r>
            <a:r>
              <a:rPr lang="en-US" sz="2800" dirty="0"/>
              <a:t>webinars &amp; </a:t>
            </a:r>
            <a:r>
              <a:rPr lang="en-US" sz="2800" dirty="0" smtClean="0"/>
              <a:t>discounts </a:t>
            </a:r>
            <a:r>
              <a:rPr lang="en-US" sz="2800" dirty="0"/>
              <a:t>on live broadcasts</a:t>
            </a:r>
          </a:p>
          <a:p>
            <a:r>
              <a:rPr lang="en-US" sz="2800" dirty="0"/>
              <a:t>Platinum &amp; Gold Organizational Levels also receive complimentary access to all live broadcast </a:t>
            </a:r>
            <a:r>
              <a:rPr lang="en-US" sz="2800" dirty="0" smtClean="0"/>
              <a:t>webinars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529AA-EB70-4FF5-9671-D12974C8E538}" type="slidenum">
              <a:rPr lang="en-US" smtClean="0"/>
              <a:pPr>
                <a:defRPr/>
              </a:pPr>
              <a:t>9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5792024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718501&quot;&gt;&lt;object type=&quot;3&quot; unique_id=&quot;718502&quot;&gt;&lt;property id=&quot;20148&quot; value=&quot;5&quot;/&gt;&lt;property id=&quot;20300&quot; value=&quot;Slide 1 - &amp;quot;OTH-026 Session - Progress Toward an Accessibility Profession&amp;quot;&quot;/&gt;&lt;property id=&quot;20307&quot; value=&quot;270&quot;/&gt;&lt;/object&gt;&lt;object type=&quot;3&quot; unique_id=&quot;718503&quot;&gt;&lt;property id=&quot;20148&quot; value=&quot;5&quot;/&gt;&lt;property id=&quot;20300&quot; value=&quot;Slide 2&quot;/&gt;&lt;property id=&quot;20307&quot; value=&quot;297&quot;/&gt;&lt;/object&gt;&lt;object type=&quot;3&quot; unique_id=&quot;718504&quot;&gt;&lt;property id=&quot;20148&quot; value=&quot;5&quot;/&gt;&lt;property id=&quot;20300&quot; value=&quot;Slide 3 - &amp;quot;Mission Statement&amp;quot;&quot;/&gt;&lt;property id=&quot;20307&quot; value=&quot;286&quot;/&gt;&lt;/object&gt;&lt;object type=&quot;3&quot; unique_id=&quot;718505&quot;&gt;&lt;property id=&quot;20148&quot; value=&quot;5&quot;/&gt;&lt;property id=&quot;20300&quot; value=&quot;Slide 4 - &amp;quot;Association Strategic Goals&amp;quot;&quot;/&gt;&lt;property id=&quot;20307&quot; value=&quot;296&quot;/&gt;&lt;/object&gt;&lt;object type=&quot;3&quot; unique_id=&quot;718506&quot;&gt;&lt;property id=&quot;20148&quot; value=&quot;5&quot;/&gt;&lt;property id=&quot;20300&quot; value=&quot;Slide 5 - &amp;quot;Panel &amp;quot;&quot;/&gt;&lt;property id=&quot;20307&quot; value=&quot;298&quot;/&gt;&lt;/object&gt;&lt;object type=&quot;3&quot; unique_id=&quot;718507&quot;&gt;&lt;property id=&quot;20148&quot; value=&quot;5&quot;/&gt;&lt;property id=&quot;20300&quot; value=&quot;Slide 6 - &amp;quot;Next Steps&amp;quot;&quot;/&gt;&lt;property id=&quot;20307&quot; value=&quot;290&quot;/&gt;&lt;/object&gt;&lt;object type=&quot;3&quot; unique_id=&quot;718508&quot;&gt;&lt;property id=&quot;20148&quot; value=&quot;5&quot;/&gt;&lt;property id=&quot;20300&quot; value=&quot;Slide 7 - &amp;quot;Questions?&amp;quot;&quot;/&gt;&lt;property id=&quot;20307&quot; value=&quot;285&quot;/&gt;&lt;/object&gt;&lt;/object&gt;&lt;object type=&quot;8&quot; unique_id=&quot;718517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ysClr val="windowText" lastClr="000000"/>
      </a:dk1>
      <a:lt1>
        <a:sysClr val="window" lastClr="FFFFFF"/>
      </a:lt1>
      <a:dk2>
        <a:srgbClr val="0957C3"/>
      </a:dk2>
      <a:lt2>
        <a:srgbClr val="EEECE1"/>
      </a:lt2>
      <a:accent1>
        <a:srgbClr val="0957C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7A112829581E42BAA3F58FFA443B0A" ma:contentTypeVersion="3" ma:contentTypeDescription="Create a new document." ma:contentTypeScope="" ma:versionID="5782155339d20188289abd2307ee77f9">
  <xsd:schema xmlns:xsd="http://www.w3.org/2001/XMLSchema" xmlns:xs="http://www.w3.org/2001/XMLSchema" xmlns:p="http://schemas.microsoft.com/office/2006/metadata/properties" xmlns:ns3="27300462-cc34-40d9-8286-c8d3ad4897f3" targetNamespace="http://schemas.microsoft.com/office/2006/metadata/properties" ma:root="true" ma:fieldsID="2e08552c0ac154fe5370f4917f5536d1" ns3:_="">
    <xsd:import namespace="27300462-cc34-40d9-8286-c8d3ad4897f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300462-cc34-40d9-8286-c8d3ad4897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7042EB-FCEB-4F79-AE28-491F0FE88B35}">
  <ds:schemaRefs>
    <ds:schemaRef ds:uri="http://schemas.microsoft.com/office/2006/metadata/properties"/>
    <ds:schemaRef ds:uri="http://purl.org/dc/elements/1.1/"/>
    <ds:schemaRef ds:uri="27300462-cc34-40d9-8286-c8d3ad4897f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41824F4-5A59-41D4-913A-B714C0E309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74F254-058C-499F-8A50-94141E6A4002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5697D4F-BAA7-400B-970B-C3CA4B3971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300462-cc34-40d9-8286-c8d3ad4897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48889</TotalTime>
  <Words>743</Words>
  <Application>Microsoft Macintosh PowerPoint</Application>
  <PresentationFormat>Letter Paper (8.5x11 in)</PresentationFormat>
  <Paragraphs>140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Clarity</vt:lpstr>
      <vt:lpstr>Why Accessibility Profession Matters   IAAP UK Chapter </vt:lpstr>
      <vt:lpstr>What is IAAP?</vt:lpstr>
      <vt:lpstr>IAAP History </vt:lpstr>
      <vt:lpstr>Membership for Individuals or Organisations</vt:lpstr>
      <vt:lpstr>Overview of Benefits</vt:lpstr>
      <vt:lpstr>Advancing the Profession - Certification</vt:lpstr>
      <vt:lpstr>Current Certification Program</vt:lpstr>
      <vt:lpstr>Planned Certification Programs</vt:lpstr>
      <vt:lpstr>Webinars</vt:lpstr>
      <vt:lpstr>Tools &amp; Resources</vt:lpstr>
      <vt:lpstr>Networking</vt:lpstr>
      <vt:lpstr>Member Savings</vt:lpstr>
      <vt:lpstr>UK Chapter of IAAP</vt:lpstr>
      <vt:lpstr>Interested?</vt:lpstr>
    </vt:vector>
  </TitlesOfParts>
  <LinksUpToDate>false</LinksUpToDate>
  <SharedDoc>false</SharedDoc>
  <HyperlinkBase/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IAAP and the Growth of a Global Accessibility Profession</dc:title>
  <dc:creator>Sharon Spencer</dc:creator>
  <cp:keywords>IAAP, Accessibility, G3ict</cp:keywords>
  <cp:lastModifiedBy>Mark Gaddes</cp:lastModifiedBy>
  <cp:revision>435</cp:revision>
  <cp:lastPrinted>2004-12-17T14:53:46Z</cp:lastPrinted>
  <dcterms:created xsi:type="dcterms:W3CDTF">2012-02-07T16:06:59Z</dcterms:created>
  <dcterms:modified xsi:type="dcterms:W3CDTF">2017-11-22T14:06:47Z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0x0101004E7A112829581E42BAA3F58FFA443B0A</vt:lpwstr>
  </property>
</Properties>
</file>