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9" r:id="rId2"/>
    <p:sldId id="309" r:id="rId3"/>
    <p:sldId id="290" r:id="rId4"/>
    <p:sldId id="291" r:id="rId5"/>
    <p:sldId id="292" r:id="rId6"/>
    <p:sldId id="313" r:id="rId7"/>
    <p:sldId id="293" r:id="rId8"/>
    <p:sldId id="294" r:id="rId9"/>
    <p:sldId id="295" r:id="rId10"/>
    <p:sldId id="310" r:id="rId11"/>
    <p:sldId id="311" r:id="rId12"/>
    <p:sldId id="312" r:id="rId13"/>
    <p:sldId id="314" r:id="rId14"/>
    <p:sldId id="319" r:id="rId15"/>
    <p:sldId id="316" r:id="rId16"/>
    <p:sldId id="317" r:id="rId17"/>
    <p:sldId id="31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C8F"/>
    <a:srgbClr val="005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8" autoAdjust="0"/>
    <p:restoredTop sz="81852" autoAdjust="0"/>
  </p:normalViewPr>
  <p:slideViewPr>
    <p:cSldViewPr snapToGrid="0" snapToObjects="1">
      <p:cViewPr varScale="1">
        <p:scale>
          <a:sx n="99" d="100"/>
          <a:sy n="99" d="100"/>
        </p:scale>
        <p:origin x="8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733B5-6E01-4D63-B595-246DB6D0D3DA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9B4D-3843-4D0A-888F-8D666491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9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0C69C-7FE8-B943-9B3A-57C4D21FF16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CEF3-E323-9945-8D1A-F7C3ECA6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3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0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6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4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6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16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9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0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9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44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4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000" lvl="2"/>
            <a:r>
              <a:rPr lang="en-GB" dirty="0"/>
              <a:t>Intellectual disability has</a:t>
            </a:r>
            <a:r>
              <a:rPr lang="en-GB" baseline="0" dirty="0"/>
              <a:t> strong comorbidity</a:t>
            </a:r>
            <a:r>
              <a:rPr lang="en-GB" dirty="0"/>
              <a:t>. But would require a talk entirely dedicated to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2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3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2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4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7E06-C050-4B05-8D88-55D3B68A4B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677984"/>
          </a:xfrm>
          <a:prstGeom prst="rect">
            <a:avLst/>
          </a:prstGeom>
          <a:solidFill>
            <a:srgbClr val="044C8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826419"/>
            <a:ext cx="5486400" cy="926306"/>
          </a:xfrm>
        </p:spPr>
        <p:txBody>
          <a:bodyPr>
            <a:noAutofit/>
          </a:bodyPr>
          <a:lstStyle>
            <a:lvl1pPr algn="l">
              <a:defRPr sz="255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28" y="2857500"/>
            <a:ext cx="5454972" cy="828675"/>
          </a:xfrm>
        </p:spPr>
        <p:txBody>
          <a:bodyPr>
            <a:no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bilityNet_accessible_white_June_20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70" y="426135"/>
            <a:ext cx="3060294" cy="12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 anchor="b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19100" y="46910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27567" y="1541462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55445" y="4773297"/>
            <a:ext cx="2839822" cy="323002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Arial"/>
                <a:cs typeface="Arial"/>
              </a:defRPr>
            </a:lvl1pPr>
          </a:lstStyle>
          <a:p>
            <a:fld id="{BC7ED99A-C4E4-6D4E-9C77-AFD6EE0E84DD}" type="slidenum">
              <a:rPr lang="en-US" smtClean="0">
                <a:solidFill>
                  <a:srgbClr val="0E3C20"/>
                </a:solidFill>
              </a:rPr>
              <a:pPr/>
              <a:t>‹#›</a:t>
            </a:fld>
            <a:endParaRPr lang="en-US" dirty="0">
              <a:solidFill>
                <a:srgbClr val="0E3C2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770025" y="486359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0" name="Picture 9" descr="abilitynet-logo-without-words-up-to-80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96" y="-215480"/>
            <a:ext cx="2444172" cy="17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19100" y="46910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55445" y="4773297"/>
            <a:ext cx="2839822" cy="323002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Arial"/>
                <a:cs typeface="Arial"/>
              </a:defRPr>
            </a:lvl1pPr>
          </a:lstStyle>
          <a:p>
            <a:fld id="{BC7ED99A-C4E4-6D4E-9C77-AFD6EE0E84DD}" type="slidenum">
              <a:rPr lang="en-US" smtClean="0">
                <a:solidFill>
                  <a:srgbClr val="0E3C20"/>
                </a:solidFill>
              </a:rPr>
              <a:pPr/>
              <a:t>‹#›</a:t>
            </a:fld>
            <a:endParaRPr lang="en-US" dirty="0">
              <a:solidFill>
                <a:srgbClr val="0E3C2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 anchor="b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bilitynet-logo-without-words-up-to-80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96" y="-215480"/>
            <a:ext cx="2444172" cy="17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55445" y="4773297"/>
            <a:ext cx="2839822" cy="323002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Arial"/>
                <a:cs typeface="Arial"/>
              </a:defRPr>
            </a:lvl1pPr>
          </a:lstStyle>
          <a:p>
            <a:fld id="{BC7ED99A-C4E4-6D4E-9C77-AFD6EE0E84DD}" type="slidenum">
              <a:rPr lang="en-US" smtClean="0">
                <a:solidFill>
                  <a:srgbClr val="0E3C20"/>
                </a:solidFill>
              </a:rPr>
              <a:pPr/>
              <a:t>‹#›</a:t>
            </a:fld>
            <a:endParaRPr lang="en-US" dirty="0">
              <a:solidFill>
                <a:srgbClr val="0E3C2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 anchor="b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4092"/>
            <a:ext cx="8877300" cy="884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abilitynet-logo-without-words-up-to-80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96" y="-215480"/>
            <a:ext cx="2444172" cy="17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8901"/>
            <a:ext cx="4038600" cy="2927747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8901"/>
            <a:ext cx="4038600" cy="292774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55445" y="4773297"/>
            <a:ext cx="2839822" cy="323002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Arial"/>
                <a:cs typeface="Arial"/>
              </a:defRPr>
            </a:lvl1pPr>
          </a:lstStyle>
          <a:p>
            <a:fld id="{BC7ED99A-C4E4-6D4E-9C77-AFD6EE0E84DD}" type="slidenum">
              <a:rPr lang="en-US" smtClean="0">
                <a:solidFill>
                  <a:srgbClr val="0E3C20"/>
                </a:solidFill>
              </a:rPr>
              <a:pPr/>
              <a:t>‹#›</a:t>
            </a:fld>
            <a:endParaRPr lang="en-US" dirty="0">
              <a:solidFill>
                <a:srgbClr val="0E3C2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05001" y="4867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solidFill>
                <a:srgbClr val="0E3C2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19100" y="46910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427567" y="1541462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 anchor="b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bilitynet-logo-without-words-up-to-80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96" y="-215480"/>
            <a:ext cx="2444172" cy="17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Content Placeholder 10" descr="AbilityNet_accessible_drkgreen_June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8826"/>
          <a:stretch>
            <a:fillRect/>
          </a:stretch>
        </p:blipFill>
        <p:spPr>
          <a:xfrm>
            <a:off x="457200" y="1638300"/>
            <a:ext cx="8229600" cy="295632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469703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229600" cy="2956322"/>
          </a:xfrm>
        </p:spPr>
        <p:txBody>
          <a:bodyPr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bilityNet_accessible_drkgreen_June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05" y="368027"/>
            <a:ext cx="2086846" cy="8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8300"/>
            <a:ext cx="8229600" cy="2956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r>
              <a:rPr lang="en-GB" dirty="0"/>
              <a:t>	Fourth level</a:t>
            </a:r>
          </a:p>
          <a:p>
            <a:pPr lvl="0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95838"/>
            <a:ext cx="82296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aseline="0" dirty="0">
                <a:solidFill>
                  <a:srgbClr val="0E3C20"/>
                </a:solidFill>
                <a:latin typeface="Arial"/>
                <a:ea typeface="MS PGothic" pitchFamily="34" charset="-128"/>
                <a:cs typeface="Arial"/>
              </a:rPr>
              <a:t>Autism and Accessibility Design Challenges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9186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70000" indent="-270000" algn="l" defTabSz="342900" rtl="0" eaLnBrk="1" latinLnBrk="0" hangingPunct="1">
        <a:spcBef>
          <a:spcPts val="0"/>
        </a:spcBef>
        <a:spcAft>
          <a:spcPts val="450"/>
        </a:spcAft>
        <a:buClrTx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270000" indent="0" algn="l" defTabSz="342900" rtl="0" eaLnBrk="1" latinLnBrk="0" hangingPunct="1">
        <a:spcBef>
          <a:spcPts val="0"/>
        </a:spcBef>
        <a:spcAft>
          <a:spcPts val="450"/>
        </a:spcAft>
        <a:buClrTx/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0" algn="l" defTabSz="342900" rtl="0" eaLnBrk="1" latinLnBrk="0" hangingPunct="1">
        <a:spcBef>
          <a:spcPts val="0"/>
        </a:spcBef>
        <a:spcAft>
          <a:spcPts val="450"/>
        </a:spcAft>
        <a:buClrTx/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270000" indent="0" algn="l" defTabSz="342900" rtl="0" eaLnBrk="1" latinLnBrk="0" hangingPunct="1">
        <a:spcBef>
          <a:spcPts val="0"/>
        </a:spcBef>
        <a:spcAft>
          <a:spcPts val="450"/>
        </a:spcAft>
        <a:buClrTx/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900" rtl="0" eaLnBrk="1" latinLnBrk="0" hangingPunct="1">
        <a:spcBef>
          <a:spcPct val="20000"/>
        </a:spcBef>
        <a:buClrTx/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press/news/2017/02/blueroomautismnhstreatment/" TargetMode="External"/><Relationship Id="rId3" Type="http://schemas.openxmlformats.org/officeDocument/2006/relationships/hyperlink" Target="https://www.nhs.uk/conditions/autism/" TargetMode="External"/><Relationship Id="rId7" Type="http://schemas.openxmlformats.org/officeDocument/2006/relationships/hyperlink" Target="http://www.herts.ac.uk/about-us/case-studies/research-and-innovation/kaspar-the-social-robot-helping-children-with-autism-to-communicate" TargetMode="External"/><Relationship Id="rId12" Type="http://schemas.openxmlformats.org/officeDocument/2006/relationships/hyperlink" Target="https://www.youtube.com/watch?v=69gDygNlP0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fcom.org.uk/research-and-data/media-literacy-research/adults/adults-media-use-and-attitudes" TargetMode="External"/><Relationship Id="rId11" Type="http://schemas.openxmlformats.org/officeDocument/2006/relationships/hyperlink" Target="https://www.ncbi.nlm.nih.gov/pubmed/24748827" TargetMode="External"/><Relationship Id="rId5" Type="http://schemas.openxmlformats.org/officeDocument/2006/relationships/hyperlink" Target="https://www.cdc.gov/ncbddd/autism/data.html" TargetMode="External"/><Relationship Id="rId10" Type="http://schemas.openxmlformats.org/officeDocument/2006/relationships/hyperlink" Target="http://autismglass.stanford.edu/" TargetMode="External"/><Relationship Id="rId4" Type="http://schemas.openxmlformats.org/officeDocument/2006/relationships/hyperlink" Target="http://www.autism.org.uk/about/what-is.aspx" TargetMode="External"/><Relationship Id="rId9" Type="http://schemas.openxmlformats.org/officeDocument/2006/relationships/hyperlink" Target="https://www.microsoft.com/en-us/seeing-a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getherautism.org.nz/wp-content/uploads/2015/10/2015-Kenny-terms-to-describe-autism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28" y="1826419"/>
            <a:ext cx="5486400" cy="926306"/>
          </a:xfrm>
        </p:spPr>
        <p:txBody>
          <a:bodyPr/>
          <a:lstStyle/>
          <a:p>
            <a:r>
              <a:rPr lang="en-GB" dirty="0"/>
              <a:t>AUTISM AND ACCESSIBILITY</a:t>
            </a:r>
            <a:br>
              <a:rPr lang="en-GB" dirty="0"/>
            </a:br>
            <a:r>
              <a:rPr lang="en-GB" dirty="0"/>
              <a:t>Design Challenges and Solutions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err="1"/>
              <a:t>Dafydd</a:t>
            </a:r>
            <a:r>
              <a:rPr lang="en-GB" sz="1800" dirty="0"/>
              <a:t> Henke-Reed, AbilityNet</a:t>
            </a:r>
          </a:p>
          <a:p>
            <a:endParaRPr lang="en-GB" sz="1800" dirty="0"/>
          </a:p>
          <a:p>
            <a:r>
              <a:rPr lang="en-GB" sz="1800" dirty="0" err="1"/>
              <a:t>TechShare</a:t>
            </a:r>
            <a:r>
              <a:rPr lang="en-GB" sz="1800" dirty="0"/>
              <a:t> Pro</a:t>
            </a:r>
          </a:p>
          <a:p>
            <a:r>
              <a:rPr lang="en-GB" sz="1800" dirty="0"/>
              <a:t>23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19541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Autism &amp; Simulation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2124"/>
            <a:ext cx="4649573" cy="299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022" y="1712741"/>
            <a:ext cx="3212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Realism may not be amenable to those with autism. They may prefer the uncanny over the realistic.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48" y="3005190"/>
            <a:ext cx="2884275" cy="15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2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Seeing AI – Microsoft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26" t="152" r="940" b="3016"/>
          <a:stretch/>
        </p:blipFill>
        <p:spPr>
          <a:xfrm>
            <a:off x="403929" y="1539433"/>
            <a:ext cx="5823251" cy="3171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2374" y="1727544"/>
            <a:ext cx="2274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Wearable prototype with emotion recognition—informed by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74511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9" y="3235110"/>
            <a:ext cx="3223627" cy="1452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Autism &amp; Wearables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9134" y="1705233"/>
            <a:ext cx="3867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Behaviours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head banging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face or head slapping or punching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forceful head shaking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80631"/>
            <a:ext cx="32127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People with ASD are </a:t>
            </a:r>
            <a:br>
              <a:rPr lang="en-GB" sz="2000" dirty="0">
                <a:latin typeface="Arial" charset="0"/>
                <a:ea typeface="Arial" charset="0"/>
                <a:cs typeface="Arial" charset="0"/>
              </a:rPr>
            </a:b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six times more likely </a:t>
            </a:r>
            <a:br>
              <a:rPr lang="en-GB" sz="2000" dirty="0">
                <a:latin typeface="Arial" charset="0"/>
                <a:ea typeface="Arial" charset="0"/>
                <a:cs typeface="Arial" charset="0"/>
              </a:rPr>
            </a:b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to show self-injury*</a:t>
            </a: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dirty="0">
                <a:latin typeface="Arial" charset="0"/>
                <a:ea typeface="Arial" charset="0"/>
                <a:cs typeface="Arial" charset="0"/>
              </a:rPr>
              <a:t>*FROM: The association between </a:t>
            </a:r>
            <a:br>
              <a:rPr lang="en-GB" sz="1200" dirty="0">
                <a:latin typeface="Arial" charset="0"/>
                <a:ea typeface="Arial" charset="0"/>
                <a:cs typeface="Arial" charset="0"/>
              </a:rPr>
            </a:br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self-injurious </a:t>
            </a:r>
            <a:r>
              <a:rPr lang="en-GB" sz="1200" dirty="0" err="1">
                <a:latin typeface="Arial" charset="0"/>
                <a:ea typeface="Arial" charset="0"/>
                <a:cs typeface="Arial" charset="0"/>
              </a:rPr>
              <a:t>behaviors</a:t>
            </a:r>
            <a:r>
              <a:rPr lang="en-GB" sz="1200" dirty="0">
                <a:latin typeface="Arial" charset="0"/>
                <a:ea typeface="Arial" charset="0"/>
                <a:cs typeface="Arial" charset="0"/>
              </a:rPr>
              <a:t> and </a:t>
            </a:r>
            <a:br>
              <a:rPr lang="en-GB" sz="1200" dirty="0">
                <a:latin typeface="Arial" charset="0"/>
                <a:ea typeface="Arial" charset="0"/>
                <a:cs typeface="Arial" charset="0"/>
              </a:rPr>
            </a:br>
            <a:r>
              <a:rPr lang="en-GB" sz="1200" dirty="0">
                <a:latin typeface="Arial" charset="0"/>
                <a:ea typeface="Arial" charset="0"/>
                <a:cs typeface="Arial" charset="0"/>
              </a:rPr>
              <a:t>autism spectrum disorders </a:t>
            </a:r>
            <a:br>
              <a:rPr lang="en-GB" sz="1200" dirty="0">
                <a:latin typeface="Arial" charset="0"/>
                <a:ea typeface="Arial" charset="0"/>
                <a:cs typeface="Arial" charset="0"/>
              </a:rPr>
            </a:br>
            <a:r>
              <a:rPr lang="en-GB" sz="1200" dirty="0" err="1">
                <a:latin typeface="Arial" charset="0"/>
                <a:ea typeface="Arial" charset="0"/>
                <a:cs typeface="Arial" charset="0"/>
              </a:rPr>
              <a:t>Minshawi</a:t>
            </a:r>
            <a:r>
              <a:rPr lang="en-GB" sz="1200" dirty="0">
                <a:latin typeface="Arial" charset="0"/>
                <a:ea typeface="Arial" charset="0"/>
                <a:cs typeface="Arial" charset="0"/>
              </a:rPr>
              <a:t> et al (2014)</a:t>
            </a:r>
          </a:p>
          <a:p>
            <a:endParaRPr lang="en-GB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3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Autism &amp; Wearables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" y="1740406"/>
            <a:ext cx="3045294" cy="29455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0086" y="1791235"/>
            <a:ext cx="4596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Trying to help those social anxiety with technology attached to their faces.</a:t>
            </a: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Visible assistive technology –                be it low or high-tech – can be a statement (e.g. a symbol cane).  </a:t>
            </a: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Takeaways</a:t>
            </a:r>
            <a:endParaRPr lang="en-GB" dirty="0">
              <a:solidFill>
                <a:srgbClr val="00592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2186" y="3656370"/>
            <a:ext cx="6479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charset="0"/>
                <a:ea typeface="Arial" charset="0"/>
                <a:cs typeface="Arial" charset="0"/>
              </a:rPr>
              <a:t>The tech discussed seeks to help people with autism be more normal. We haven’t talked about tech that helps </a:t>
            </a:r>
            <a:r>
              <a:rPr lang="en-GB" dirty="0" err="1">
                <a:latin typeface="Arial" charset="0"/>
                <a:ea typeface="Arial" charset="0"/>
                <a:cs typeface="Arial" charset="0"/>
              </a:rPr>
              <a:t>neurotypical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people understand autism.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7816" y="1736294"/>
            <a:ext cx="4786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The bleeding-edge may not be autism-friendly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Tools may promote fruitful dialogue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Robust, subtle, and / or be accepted as a statement by the Aspie community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736294"/>
            <a:ext cx="3900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Basics of autism - symptoms and stats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Current accessibility concerns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Future accessibility tech - therapies and tools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Tech can be a boon for treatment</a:t>
            </a:r>
          </a:p>
        </p:txBody>
      </p:sp>
    </p:spTree>
    <p:extLst>
      <p:ext uri="{BB962C8B-B14F-4D97-AF65-F5344CB8AC3E}">
        <p14:creationId xmlns:p14="http://schemas.microsoft.com/office/powerpoint/2010/main" val="24314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  <a:r>
              <a:rPr lang="en-GB" dirty="0">
                <a:solidFill>
                  <a:srgbClr val="005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❤</a:t>
            </a:r>
            <a:endParaRPr lang="en-GB" dirty="0">
              <a:solidFill>
                <a:srgbClr val="0059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60242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5400" dirty="0">
                <a:latin typeface="Lora"/>
              </a:rPr>
              <a:t>😊</a:t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38613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Dafydd Henke-Reed</a:t>
            </a:r>
          </a:p>
          <a:p>
            <a:pPr algn="ctr"/>
            <a:r>
              <a:rPr lang="en-GB" dirty="0"/>
              <a:t>Dafydd.henke-reed@abilitynet.org.uk</a:t>
            </a:r>
          </a:p>
        </p:txBody>
      </p:sp>
    </p:spTree>
    <p:extLst>
      <p:ext uri="{BB962C8B-B14F-4D97-AF65-F5344CB8AC3E}">
        <p14:creationId xmlns:p14="http://schemas.microsoft.com/office/powerpoint/2010/main" val="286197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GB" dirty="0">
              <a:solidFill>
                <a:srgbClr val="00592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36294"/>
            <a:ext cx="84920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NHS - Autism Spectrum Disorder -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3"/>
              </a:rPr>
              <a:t>https://www.nhs.uk/conditions/autism/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NAS - What is Autism -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4"/>
              </a:rPr>
              <a:t>http://www.autism.org.uk/about/what-is.aspx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CDC ASD Data &amp; Stats -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5"/>
              </a:rPr>
              <a:t>https://www.cdc.gov/ncbddd/autism/data.html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Ofcom - Adult Media Use - </a:t>
            </a:r>
            <a:r>
              <a:rPr lang="en-GB" sz="1400" u="sng" dirty="0">
                <a:latin typeface="Arial" charset="0"/>
                <a:ea typeface="Arial" charset="0"/>
                <a:cs typeface="Arial" charset="0"/>
                <a:hlinkClick r:id="rId6"/>
              </a:rPr>
              <a:t>https://www.ofcom.org.uk/research-and-data/media-literacy-research/adults/adults-media-use-and-attitudes</a:t>
            </a:r>
            <a:endParaRPr lang="en-GB" sz="1400" u="sng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University of Hertfordshire – KASPER –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7"/>
              </a:rPr>
              <a:t>http://www.herts.ac.uk/about-us/case-studies/research-and-innovation/kaspar-the-social-robot-helping-children-with-autism-to-communicate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NCU - Blue Room -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8"/>
              </a:rPr>
              <a:t>http://www.ncl.ac.uk/press/news/2017/02/blueroomautismnhs treatment/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Microsoft – Seeing AI -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9"/>
              </a:rPr>
              <a:t>https://www.microsoft.com/en-us/seeing-ai/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Stanford University – Autism Google Glass Project -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10"/>
              </a:rPr>
              <a:t>http://autismglass.stanford.edu/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Association between SIB and ASD  -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11"/>
              </a:rPr>
              <a:t>https://www.ncbi.nlm.nih.gov/pubmed/24748827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RNIB – The Cane Explained – </a:t>
            </a:r>
            <a:r>
              <a:rPr lang="en-GB" sz="1400" dirty="0">
                <a:latin typeface="Arial" charset="0"/>
                <a:ea typeface="Arial" charset="0"/>
                <a:cs typeface="Arial" charset="0"/>
                <a:hlinkClick r:id="rId12"/>
              </a:rPr>
              <a:t>https://www.youtube.com/watch?v=69gDygNlP0c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Cambridge University – Autism Research Centre - https://www.autismresearchcentre.com/ </a:t>
            </a: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36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GB" dirty="0">
              <a:solidFill>
                <a:srgbClr val="00592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36294"/>
            <a:ext cx="849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48420"/>
            <a:ext cx="744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Which terms should be used to describe autism? Perspectives from the UK autism community - </a:t>
            </a:r>
            <a:r>
              <a:rPr lang="en-GB" sz="1200" dirty="0">
                <a:hlinkClick r:id="rId3"/>
              </a:rPr>
              <a:t>https://altogetherautism.org.nz/wp-content/uploads/2015/10/2015-Kenny-terms-to-describe-autism.pdf</a:t>
            </a:r>
            <a:r>
              <a:rPr lang="en-GB" sz="1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97959"/>
            <a:ext cx="7739449" cy="23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Welcome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11462" r="9345" b="1217"/>
          <a:stretch/>
        </p:blipFill>
        <p:spPr>
          <a:xfrm>
            <a:off x="573111" y="1584100"/>
            <a:ext cx="2601534" cy="306168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19719" y="1956123"/>
            <a:ext cx="5467082" cy="290342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 err="1"/>
              <a:t>Dafydd</a:t>
            </a:r>
            <a:r>
              <a:rPr lang="en-GB" sz="2000" b="1" dirty="0"/>
              <a:t> Henke-Reed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Principal Accessibility and Usability Consultant</a:t>
            </a:r>
            <a:endParaRPr lang="en-GB" sz="32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AbilityNet</a:t>
            </a:r>
          </a:p>
          <a:p>
            <a:pPr marL="0" indent="0">
              <a:spcAft>
                <a:spcPts val="600"/>
              </a:spcAft>
              <a:buNone/>
            </a:pPr>
            <a:endParaRPr lang="en-GB" sz="2000" dirty="0"/>
          </a:p>
          <a:p>
            <a:pPr marL="0" indent="0">
              <a:spcAft>
                <a:spcPts val="600"/>
              </a:spcAft>
              <a:buNone/>
            </a:pPr>
            <a:endParaRPr lang="en-GB" sz="2000" dirty="0"/>
          </a:p>
          <a:p>
            <a:pPr marL="0" indent="0">
              <a:spcAft>
                <a:spcPts val="600"/>
              </a:spcAft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91132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autism?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640" y="1638300"/>
            <a:ext cx="7425160" cy="295632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NHS</a:t>
            </a:r>
          </a:p>
          <a:p>
            <a:pPr marL="270000" lvl="2"/>
            <a:r>
              <a:rPr lang="en-GB" sz="2000" dirty="0"/>
              <a:t>“Autism spectrum disorder (ASD) is an umbrella term for a range of conditions … that affects social interaction, communication, interests and behaviour”</a:t>
            </a:r>
          </a:p>
          <a:p>
            <a:pPr marL="0" lvl="1"/>
            <a:endParaRPr lang="en-GB" sz="2000" dirty="0"/>
          </a:p>
          <a:p>
            <a:pPr marL="0" lvl="1"/>
            <a:r>
              <a:rPr lang="en-GB" sz="2000" dirty="0"/>
              <a:t>National Autistic Society</a:t>
            </a:r>
          </a:p>
          <a:p>
            <a:pPr marL="270000" lvl="2"/>
            <a:r>
              <a:rPr lang="en-GB" sz="2000" dirty="0"/>
              <a:t>“Autism is a lifelong developmental disability that affects how people perceive the world and interact with others”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626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Symptoms of 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05" y="1671252"/>
            <a:ext cx="4151714" cy="2987245"/>
          </a:xfrm>
        </p:spPr>
        <p:txBody>
          <a:bodyPr/>
          <a:lstStyle/>
          <a:p>
            <a:pPr marL="0" lvl="1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Social anxiety / impairment</a:t>
            </a:r>
          </a:p>
          <a:p>
            <a:pPr marL="0" lvl="1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Obsessive interests</a:t>
            </a:r>
          </a:p>
          <a:p>
            <a:pPr marL="0" lvl="1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Ritualistic behaviour (stimming)</a:t>
            </a:r>
          </a:p>
          <a:p>
            <a:pPr marL="0" lvl="1"/>
            <a:r>
              <a:rPr lang="en-GB" sz="1600" dirty="0">
                <a:latin typeface="Arial" charset="0"/>
                <a:ea typeface="Arial" charset="0"/>
                <a:cs typeface="Arial" charset="0"/>
              </a:rPr>
              <a:t>Sensory sensitivity (photophobia)</a:t>
            </a:r>
          </a:p>
          <a:p>
            <a:pPr marL="0" lvl="1"/>
            <a:endParaRPr lang="en-GB" sz="1000" dirty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sz="1600" dirty="0"/>
              <a:t>NHS : ~1 in 100 people = 700,000 in UK                 </a:t>
            </a:r>
          </a:p>
          <a:p>
            <a:pPr marL="0" lvl="1"/>
            <a:r>
              <a:rPr lang="en-GB" sz="1600" dirty="0"/>
              <a:t>CDC observes growing childhood diagnosis </a:t>
            </a:r>
          </a:p>
          <a:p>
            <a:pPr marL="0" lvl="1"/>
            <a:r>
              <a:rPr lang="en-GB" sz="1600" dirty="0"/>
              <a:t>1 in 150 (2000) to 1 in 68 (2012).</a:t>
            </a:r>
          </a:p>
          <a:p>
            <a:pPr marL="0" lvl="1"/>
            <a:r>
              <a:rPr lang="en-GB" sz="1600" dirty="0"/>
              <a:t>4.5 times more common in boys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  <a:p>
            <a:pPr marL="270000" lvl="2"/>
            <a:endParaRPr lang="en-GB" sz="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13818"/>
            <a:ext cx="3206522" cy="30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Autism Needs Considering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38300"/>
            <a:ext cx="3096228" cy="235705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Desktop web is: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800" dirty="0">
                <a:latin typeface="Arial" charset="0"/>
                <a:ea typeface="Arial" charset="0"/>
                <a:cs typeface="Arial" charset="0"/>
              </a:rPr>
              <a:t>social e.g. Facebook</a:t>
            </a:r>
          </a:p>
          <a:p>
            <a:r>
              <a:rPr lang="en-GB" sz="1800" dirty="0">
                <a:latin typeface="Arial" charset="0"/>
                <a:ea typeface="Arial" charset="0"/>
                <a:cs typeface="Arial" charset="0"/>
              </a:rPr>
              <a:t>sensory e.g. YouTube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Most popular uses of the internet are social e.g. gaming and MOBAs</a:t>
            </a: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77" y="1650572"/>
            <a:ext cx="4974662" cy="29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2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Autism Needs Considering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0" y="1641621"/>
            <a:ext cx="5881817" cy="29429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0248" y="1677587"/>
            <a:ext cx="2352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Communication innovations with mobile</a:t>
            </a: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e.g. expression-based </a:t>
            </a:r>
            <a:r>
              <a:rPr lang="en-GB" sz="2000" dirty="0" err="1">
                <a:latin typeface="Arial" charset="0"/>
                <a:ea typeface="Arial" charset="0"/>
                <a:cs typeface="Arial" charset="0"/>
              </a:rPr>
              <a:t>comms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GB" sz="2000" dirty="0" err="1">
                <a:latin typeface="Arial" charset="0"/>
                <a:ea typeface="Arial" charset="0"/>
                <a:cs typeface="Arial" charset="0"/>
              </a:rPr>
              <a:t>animojis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082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and Autism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113"/>
            <a:ext cx="4205417" cy="296678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Websites which automatically present sensory information – e.g. YouTube –which would fail Audio Control (A)</a:t>
            </a:r>
          </a:p>
          <a:p>
            <a:pPr marL="0" indent="0">
              <a:buNone/>
            </a:pPr>
            <a:endParaRPr lang="en-GB" sz="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Devices that cannot be used with stimming – e.g. a flashlight app that automatically activates when shaking phone.</a:t>
            </a:r>
          </a:p>
          <a:p>
            <a:pPr marL="0" indent="0">
              <a:buNone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630835"/>
            <a:ext cx="1657350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30835"/>
            <a:ext cx="16573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0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263"/>
            <a:ext cx="8229600" cy="800298"/>
          </a:xfrm>
        </p:spPr>
        <p:txBody>
          <a:bodyPr/>
          <a:lstStyle/>
          <a:p>
            <a:r>
              <a:rPr lang="en-GB" dirty="0"/>
              <a:t>Accessibility and Autism Tomorrow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9946"/>
            <a:ext cx="5214551" cy="25629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areas of impairment and technologies.</a:t>
            </a:r>
          </a:p>
          <a:p>
            <a:pPr marL="0" indent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Strengths, weakness, and design considerations.</a:t>
            </a:r>
          </a:p>
          <a:p>
            <a:pPr marL="0" indent="0">
              <a:buNone/>
            </a:pPr>
            <a:endParaRPr lang="en-US" sz="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Anxiety therapy—Blue Room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Emotion agnosia—Seeing AI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50" y="1729945"/>
            <a:ext cx="3015049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Room – Newcastle University &amp; NHS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6321" y="1655719"/>
            <a:ext cx="50304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AR / VRE environment helping children with autism overcome fears and phobias:</a:t>
            </a:r>
          </a:p>
          <a:p>
            <a:endParaRPr lang="en-GB" sz="600" dirty="0">
              <a:latin typeface="Arial" charset="0"/>
              <a:ea typeface="Arial" charset="0"/>
              <a:cs typeface="Arial" charset="0"/>
            </a:endParaRPr>
          </a:p>
          <a:p>
            <a:endParaRPr lang="en-GB" sz="2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‘Current treatment is CBT but that often doesn’t work… it relies on their imagination’. </a:t>
            </a:r>
          </a:p>
          <a:p>
            <a:pPr lvl="1"/>
            <a:endParaRPr lang="en-GB" sz="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‘They move around the scene using iPad controls - interacting and navigating as they wish allowing them to fully control the environment.’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" y="1655762"/>
            <a:ext cx="2549611" cy="1457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" y="3113291"/>
            <a:ext cx="2549611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7615"/>
      </p:ext>
    </p:extLst>
  </p:cSld>
  <p:clrMapOvr>
    <a:masterClrMapping/>
  </p:clrMapOvr>
</p:sld>
</file>

<file path=ppt/theme/theme1.xml><?xml version="1.0" encoding="utf-8"?>
<a:theme xmlns:a="http://schemas.openxmlformats.org/drawingml/2006/main" name="AbilityNet Theme June 2014">
  <a:themeElements>
    <a:clrScheme name="Custom 2">
      <a:dk1>
        <a:srgbClr val="0E3C20"/>
      </a:dk1>
      <a:lt1>
        <a:sysClr val="window" lastClr="FFFFFF"/>
      </a:lt1>
      <a:dk2>
        <a:srgbClr val="1F497D"/>
      </a:dk2>
      <a:lt2>
        <a:srgbClr val="E5EA8B"/>
      </a:lt2>
      <a:accent1>
        <a:srgbClr val="0E3C20"/>
      </a:accent1>
      <a:accent2>
        <a:srgbClr val="153566"/>
      </a:accent2>
      <a:accent3>
        <a:srgbClr val="461C68"/>
      </a:accent3>
      <a:accent4>
        <a:srgbClr val="7F1229"/>
      </a:accent4>
      <a:accent5>
        <a:srgbClr val="DDE6EE"/>
      </a:accent5>
      <a:accent6>
        <a:srgbClr val="F9E8ED"/>
      </a:accent6>
      <a:hlink>
        <a:srgbClr val="6666FF"/>
      </a:hlink>
      <a:folHlink>
        <a:srgbClr val="1535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ilityNet Powerpoint 16-9 Template Jan 2016" id="{8F8788AC-C9FF-0745-8D62-926C27B2BF6A}" vid="{19407C19-3546-504A-9D68-F52B8DA564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793</Words>
  <Application>Microsoft Macintosh PowerPoint</Application>
  <PresentationFormat>On-screen Show (16:9)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Calibri</vt:lpstr>
      <vt:lpstr>Lora</vt:lpstr>
      <vt:lpstr>Wingdings</vt:lpstr>
      <vt:lpstr>AbilityNet Theme June 2014</vt:lpstr>
      <vt:lpstr>AUTISM AND ACCESSIBILITY Design Challenges and Solutions</vt:lpstr>
      <vt:lpstr>Welcome</vt:lpstr>
      <vt:lpstr>What is autism? </vt:lpstr>
      <vt:lpstr>Common Symptoms of Autism</vt:lpstr>
      <vt:lpstr>Why Autism Needs Considering</vt:lpstr>
      <vt:lpstr>Why Autism Needs Considering</vt:lpstr>
      <vt:lpstr>Accessibility and Autism Today</vt:lpstr>
      <vt:lpstr>Accessibility and Autism Tomorrow</vt:lpstr>
      <vt:lpstr>Blue Room – Newcastle University &amp; NHS </vt:lpstr>
      <vt:lpstr>Autism &amp; Simulation </vt:lpstr>
      <vt:lpstr>Seeing AI – Microsoft</vt:lpstr>
      <vt:lpstr>Autism &amp; Wearables</vt:lpstr>
      <vt:lpstr>Autism &amp; Wearables</vt:lpstr>
      <vt:lpstr>Takeaways</vt:lpstr>
      <vt:lpstr>Thank you ❤</vt:lpstr>
      <vt:lpstr>References</vt:lpstr>
      <vt:lpstr>References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TechShare Pro - Autism and Accessibility, Design Challenges and Solutions, Dafydd Henke-Reed</dc:title>
  <dc:creator>Mark Walker</dc:creator>
  <cp:lastModifiedBy>Mark Gaddes</cp:lastModifiedBy>
  <cp:revision>63</cp:revision>
  <dcterms:created xsi:type="dcterms:W3CDTF">2017-01-31T09:46:34Z</dcterms:created>
  <dcterms:modified xsi:type="dcterms:W3CDTF">2018-04-16T16:00:53Z</dcterms:modified>
</cp:coreProperties>
</file>